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tags/tag10.xml" ContentType="application/vnd.openxmlformats-officedocument.presentationml.tags+xml"/>
  <Override PartName="/ppt/notesSlides/notesSlide20.xml" ContentType="application/vnd.openxmlformats-officedocument.presentationml.notesSlide+xml"/>
  <Override PartName="/ppt/tags/tag11.xml" ContentType="application/vnd.openxmlformats-officedocument.presentationml.tags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notesSlides/notesSlide22.xml" ContentType="application/vnd.openxmlformats-officedocument.presentationml.notesSlide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tags/tag15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6.xml" ContentType="application/vnd.openxmlformats-officedocument.presentationml.tags+xml"/>
  <Override PartName="/ppt/notesSlides/notesSlide27.xml" ContentType="application/vnd.openxmlformats-officedocument.presentationml.notesSlide+xml"/>
  <Override PartName="/ppt/tags/tag17.xml" ContentType="application/vnd.openxmlformats-officedocument.presentationml.tags+xml"/>
  <Override PartName="/ppt/notesSlides/notesSlide28.xml" ContentType="application/vnd.openxmlformats-officedocument.presentationml.notesSlide+xml"/>
  <Override PartName="/ppt/tags/tag18.xml" ContentType="application/vnd.openxmlformats-officedocument.presentationml.tags+xml"/>
  <Override PartName="/ppt/notesSlides/notesSlide29.xml" ContentType="application/vnd.openxmlformats-officedocument.presentationml.notesSlide+xml"/>
  <Override PartName="/ppt/tags/tag19.xml" ContentType="application/vnd.openxmlformats-officedocument.presentationml.tags+xml"/>
  <Override PartName="/ppt/notesSlides/notesSlide30.xml" ContentType="application/vnd.openxmlformats-officedocument.presentationml.notesSlide+xml"/>
  <Override PartName="/ppt/tags/tag20.xml" ContentType="application/vnd.openxmlformats-officedocument.presentationml.tags+xml"/>
  <Override PartName="/ppt/notesSlides/notesSlide31.xml" ContentType="application/vnd.openxmlformats-officedocument.presentationml.notesSlide+xml"/>
  <Override PartName="/ppt/tags/tag21.xml" ContentType="application/vnd.openxmlformats-officedocument.presentationml.tags+xml"/>
  <Override PartName="/ppt/notesSlides/notesSlide32.xml" ContentType="application/vnd.openxmlformats-officedocument.presentationml.notesSlide+xml"/>
  <Override PartName="/ppt/tags/tag22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23.xml" ContentType="application/vnd.openxmlformats-officedocument.presentationml.tags+xml"/>
  <Override PartName="/ppt/notesSlides/notesSlide35.xml" ContentType="application/vnd.openxmlformats-officedocument.presentationml.notesSlide+xml"/>
  <Override PartName="/ppt/tags/tag24.xml" ContentType="application/vnd.openxmlformats-officedocument.presentationml.tags+xml"/>
  <Override PartName="/ppt/notesSlides/notesSlide36.xml" ContentType="application/vnd.openxmlformats-officedocument.presentationml.notesSlide+xml"/>
  <Override PartName="/ppt/tags/tag25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26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63" r:id="rId4"/>
    <p:sldId id="260" r:id="rId5"/>
    <p:sldId id="259" r:id="rId6"/>
    <p:sldId id="258" r:id="rId7"/>
    <p:sldId id="264" r:id="rId8"/>
    <p:sldId id="269" r:id="rId9"/>
    <p:sldId id="323" r:id="rId10"/>
    <p:sldId id="333" r:id="rId11"/>
    <p:sldId id="334" r:id="rId12"/>
    <p:sldId id="336" r:id="rId13"/>
    <p:sldId id="273" r:id="rId14"/>
    <p:sldId id="335" r:id="rId15"/>
    <p:sldId id="272" r:id="rId16"/>
    <p:sldId id="276" r:id="rId17"/>
    <p:sldId id="275" r:id="rId18"/>
    <p:sldId id="277" r:id="rId19"/>
    <p:sldId id="292" r:id="rId20"/>
    <p:sldId id="337" r:id="rId21"/>
    <p:sldId id="344" r:id="rId22"/>
    <p:sldId id="279" r:id="rId23"/>
    <p:sldId id="286" r:id="rId24"/>
    <p:sldId id="287" r:id="rId25"/>
    <p:sldId id="338" r:id="rId26"/>
    <p:sldId id="293" r:id="rId27"/>
    <p:sldId id="339" r:id="rId28"/>
    <p:sldId id="294" r:id="rId29"/>
    <p:sldId id="340" r:id="rId30"/>
    <p:sldId id="341" r:id="rId31"/>
    <p:sldId id="342" r:id="rId32"/>
    <p:sldId id="343" r:id="rId33"/>
    <p:sldId id="302" r:id="rId34"/>
    <p:sldId id="305" r:id="rId35"/>
    <p:sldId id="306" r:id="rId36"/>
    <p:sldId id="307" r:id="rId37"/>
    <p:sldId id="313" r:id="rId38"/>
    <p:sldId id="316" r:id="rId39"/>
    <p:sldId id="332" r:id="rId40"/>
    <p:sldId id="321" r:id="rId41"/>
    <p:sldId id="317" r:id="rId42"/>
    <p:sldId id="318" r:id="rId43"/>
    <p:sldId id="319" r:id="rId44"/>
    <p:sldId id="33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3" autoAdjust="0"/>
    <p:restoredTop sz="74962" autoAdjust="0"/>
  </p:normalViewPr>
  <p:slideViewPr>
    <p:cSldViewPr>
      <p:cViewPr varScale="1">
        <p:scale>
          <a:sx n="85" d="100"/>
          <a:sy n="85" d="100"/>
        </p:scale>
        <p:origin x="2388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oster\Average%20Tim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\Project%20Code\Versions\Current\Basic%20Framework%20(Version%20105.0)\Toolkits\data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Manual tool</c:v>
                </c:pt>
                <c:pt idx="1">
                  <c:v>Our tool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4.09</c:v>
                </c:pt>
                <c:pt idx="1">
                  <c:v>1.36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18-4740-A352-E593CEB4C0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8344832"/>
        <c:axId val="68351872"/>
      </c:barChart>
      <c:catAx>
        <c:axId val="6834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8351872"/>
        <c:crosses val="autoZero"/>
        <c:auto val="1"/>
        <c:lblAlgn val="ctr"/>
        <c:lblOffset val="100"/>
        <c:noMultiLvlLbl val="0"/>
      </c:catAx>
      <c:valAx>
        <c:axId val="68351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Average time(min)</a:t>
                </a:r>
              </a:p>
            </c:rich>
          </c:tx>
          <c:layout>
            <c:manualLayout>
              <c:xMode val="edge"/>
              <c:yMode val="edge"/>
              <c:x val="3.9007081307008071E-2"/>
              <c:y val="0.165121467764372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83448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Output_overall!$B$1</c:f>
              <c:strCache>
                <c:ptCount val="1"/>
                <c:pt idx="0">
                  <c:v>Manual placement</c:v>
                </c:pt>
              </c:strCache>
            </c:strRef>
          </c:tx>
          <c:invertIfNegative val="0"/>
          <c:cat>
            <c:strRef>
              <c:f>Output_overall!$A$2:$A$4</c:f>
              <c:strCache>
                <c:ptCount val="3"/>
                <c:pt idx="0">
                  <c:v>Functionality</c:v>
                </c:pt>
                <c:pt idx="1">
                  <c:v>Visual Appeal</c:v>
                </c:pt>
                <c:pt idx="2">
                  <c:v>Style</c:v>
                </c:pt>
              </c:strCache>
            </c:strRef>
          </c:cat>
          <c:val>
            <c:numRef>
              <c:f>Output_overall!$B$2:$B$4</c:f>
              <c:numCache>
                <c:formatCode>General</c:formatCode>
                <c:ptCount val="3"/>
                <c:pt idx="0">
                  <c:v>0.22</c:v>
                </c:pt>
                <c:pt idx="1">
                  <c:v>0.24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68-43AB-A352-2FCEECF68D3E}"/>
            </c:ext>
          </c:extLst>
        </c:ser>
        <c:ser>
          <c:idx val="1"/>
          <c:order val="1"/>
          <c:tx>
            <c:strRef>
              <c:f>Output_overall!$C$1</c:f>
              <c:strCache>
                <c:ptCount val="1"/>
                <c:pt idx="0">
                  <c:v>Our tool</c:v>
                </c:pt>
              </c:strCache>
            </c:strRef>
          </c:tx>
          <c:invertIfNegative val="0"/>
          <c:cat>
            <c:strRef>
              <c:f>Output_overall!$A$2:$A$4</c:f>
              <c:strCache>
                <c:ptCount val="3"/>
                <c:pt idx="0">
                  <c:v>Functionality</c:v>
                </c:pt>
                <c:pt idx="1">
                  <c:v>Visual Appeal</c:v>
                </c:pt>
                <c:pt idx="2">
                  <c:v>Style</c:v>
                </c:pt>
              </c:strCache>
            </c:strRef>
          </c:cat>
          <c:val>
            <c:numRef>
              <c:f>Output_overall!$C$2:$C$4</c:f>
              <c:numCache>
                <c:formatCode>General</c:formatCode>
                <c:ptCount val="3"/>
                <c:pt idx="0">
                  <c:v>0.65</c:v>
                </c:pt>
                <c:pt idx="1">
                  <c:v>0.59</c:v>
                </c:pt>
                <c:pt idx="2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68-43AB-A352-2FCEECF68D3E}"/>
            </c:ext>
          </c:extLst>
        </c:ser>
        <c:ser>
          <c:idx val="2"/>
          <c:order val="2"/>
          <c:tx>
            <c:strRef>
              <c:f>Output_overall!$D$1</c:f>
              <c:strCache>
                <c:ptCount val="1"/>
                <c:pt idx="0">
                  <c:v>Tie</c:v>
                </c:pt>
              </c:strCache>
            </c:strRef>
          </c:tx>
          <c:invertIfNegative val="0"/>
          <c:cat>
            <c:strRef>
              <c:f>Output_overall!$A$2:$A$4</c:f>
              <c:strCache>
                <c:ptCount val="3"/>
                <c:pt idx="0">
                  <c:v>Functionality</c:v>
                </c:pt>
                <c:pt idx="1">
                  <c:v>Visual Appeal</c:v>
                </c:pt>
                <c:pt idx="2">
                  <c:v>Style</c:v>
                </c:pt>
              </c:strCache>
            </c:strRef>
          </c:cat>
          <c:val>
            <c:numRef>
              <c:f>Output_overall!$D$2:$D$4</c:f>
              <c:numCache>
                <c:formatCode>General</c:formatCode>
                <c:ptCount val="3"/>
                <c:pt idx="0">
                  <c:v>0.13</c:v>
                </c:pt>
                <c:pt idx="1">
                  <c:v>0.17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68-43AB-A352-2FCEECF68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376192"/>
        <c:axId val="129037440"/>
      </c:barChart>
      <c:catAx>
        <c:axId val="12837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037440"/>
        <c:crosses val="autoZero"/>
        <c:auto val="1"/>
        <c:lblAlgn val="ctr"/>
        <c:lblOffset val="100"/>
        <c:noMultiLvlLbl val="0"/>
      </c:catAx>
      <c:valAx>
        <c:axId val="12903744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8376192"/>
        <c:crosses val="autoZero"/>
        <c:crossBetween val="between"/>
      </c:valAx>
    </c:plotArea>
    <c:legend>
      <c:legendPos val="t"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2F35F-4674-4AC4-B23D-7F914A20C795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386DA-18DD-48D3-B385-30D83278E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21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95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69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69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69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69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14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03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47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42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97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09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97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97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56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24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78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69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079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69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093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69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866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695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695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695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25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189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953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960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42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88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8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799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277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605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364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283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28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90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22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75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87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6DA-18DD-48D3-B385-30D83278E4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6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5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6.png"/><Relationship Id="rId5" Type="http://schemas.openxmlformats.org/officeDocument/2006/relationships/image" Target="../media/image43.png"/><Relationship Id="rId10" Type="http://schemas.openxmlformats.org/officeDocument/2006/relationships/image" Target="../media/image69.png"/><Relationship Id="rId4" Type="http://schemas.openxmlformats.org/officeDocument/2006/relationships/image" Target="../media/image3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6.png"/><Relationship Id="rId5" Type="http://schemas.openxmlformats.org/officeDocument/2006/relationships/image" Target="../media/image43.png"/><Relationship Id="rId10" Type="http://schemas.openxmlformats.org/officeDocument/2006/relationships/image" Target="../media/image69.png"/><Relationship Id="rId4" Type="http://schemas.openxmlformats.org/officeDocument/2006/relationships/image" Target="../media/image3.png"/><Relationship Id="rId9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36.png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0" Type="http://schemas.openxmlformats.org/officeDocument/2006/relationships/image" Target="../media/image69.png"/><Relationship Id="rId4" Type="http://schemas.openxmlformats.org/officeDocument/2006/relationships/image" Target="../media/image3.png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microsoft.com/office/2007/relationships/hdphoto" Target="../media/hdphoto1.wdp"/><Relationship Id="rId11" Type="http://schemas.openxmlformats.org/officeDocument/2006/relationships/image" Target="../media/image50.png"/><Relationship Id="rId5" Type="http://schemas.openxmlformats.org/officeDocument/2006/relationships/image" Target="../media/image38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52.png"/><Relationship Id="rId5" Type="http://schemas.openxmlformats.org/officeDocument/2006/relationships/image" Target="../media/image3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image" Target="../media/image3.png"/><Relationship Id="rId9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63.png"/><Relationship Id="rId5" Type="http://schemas.openxmlformats.org/officeDocument/2006/relationships/image" Target="../media/image56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65.png"/><Relationship Id="rId5" Type="http://schemas.openxmlformats.org/officeDocument/2006/relationships/image" Target="../media/image5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10" Type="http://schemas.openxmlformats.org/officeDocument/2006/relationships/image" Target="../media/image64.jpeg"/><Relationship Id="rId4" Type="http://schemas.openxmlformats.org/officeDocument/2006/relationships/image" Target="../media/image3.png"/><Relationship Id="rId9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60.jpeg"/><Relationship Id="rId11" Type="http://schemas.openxmlformats.org/officeDocument/2006/relationships/image" Target="../media/image64.jpeg"/><Relationship Id="rId5" Type="http://schemas.openxmlformats.org/officeDocument/2006/relationships/image" Target="../media/image59.png"/><Relationship Id="rId10" Type="http://schemas.openxmlformats.org/officeDocument/2006/relationships/image" Target="../media/image71.png"/><Relationship Id="rId4" Type="http://schemas.openxmlformats.org/officeDocument/2006/relationships/image" Target="../media/image3.png"/><Relationship Id="rId9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60.jpeg"/><Relationship Id="rId11" Type="http://schemas.openxmlformats.org/officeDocument/2006/relationships/image" Target="../media/image64.jpeg"/><Relationship Id="rId5" Type="http://schemas.openxmlformats.org/officeDocument/2006/relationships/image" Target="../media/image59.png"/><Relationship Id="rId10" Type="http://schemas.openxmlformats.org/officeDocument/2006/relationships/image" Target="../media/image71.png"/><Relationship Id="rId4" Type="http://schemas.openxmlformats.org/officeDocument/2006/relationships/image" Target="../media/image3.png"/><Relationship Id="rId9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31.emf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3.pn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11" Type="http://schemas.openxmlformats.org/officeDocument/2006/relationships/image" Target="../media/image81.png"/><Relationship Id="rId5" Type="http://schemas.openxmlformats.org/officeDocument/2006/relationships/image" Target="../media/image73.jpeg"/><Relationship Id="rId10" Type="http://schemas.openxmlformats.org/officeDocument/2006/relationships/image" Target="../media/image78.png"/><Relationship Id="rId4" Type="http://schemas.openxmlformats.org/officeDocument/2006/relationships/image" Target="../media/image72.jpeg"/><Relationship Id="rId9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3.png"/><Relationship Id="rId9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13" Type="http://schemas.openxmlformats.org/officeDocument/2006/relationships/image" Target="../media/image87.jpeg"/><Relationship Id="rId18" Type="http://schemas.openxmlformats.org/officeDocument/2006/relationships/image" Target="../media/image92.jpe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81.jpeg"/><Relationship Id="rId12" Type="http://schemas.openxmlformats.org/officeDocument/2006/relationships/image" Target="../media/image86.jpeg"/><Relationship Id="rId17" Type="http://schemas.openxmlformats.org/officeDocument/2006/relationships/image" Target="../media/image91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0.jpeg"/><Relationship Id="rId1" Type="http://schemas.openxmlformats.org/officeDocument/2006/relationships/tags" Target="../tags/tag24.xml"/><Relationship Id="rId6" Type="http://schemas.openxmlformats.org/officeDocument/2006/relationships/image" Target="../media/image80.jpeg"/><Relationship Id="rId11" Type="http://schemas.openxmlformats.org/officeDocument/2006/relationships/image" Target="../media/image85.jpeg"/><Relationship Id="rId5" Type="http://schemas.openxmlformats.org/officeDocument/2006/relationships/image" Target="../media/image85.png"/><Relationship Id="rId15" Type="http://schemas.openxmlformats.org/officeDocument/2006/relationships/image" Target="../media/image89.jpeg"/><Relationship Id="rId10" Type="http://schemas.openxmlformats.org/officeDocument/2006/relationships/image" Target="../media/image84.jpeg"/><Relationship Id="rId19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83.jpeg"/><Relationship Id="rId14" Type="http://schemas.openxmlformats.org/officeDocument/2006/relationships/image" Target="../media/image88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13" Type="http://schemas.openxmlformats.org/officeDocument/2006/relationships/image" Target="../media/image102.jpeg"/><Relationship Id="rId18" Type="http://schemas.openxmlformats.org/officeDocument/2006/relationships/image" Target="../media/image107.jpe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96.jpeg"/><Relationship Id="rId12" Type="http://schemas.openxmlformats.org/officeDocument/2006/relationships/image" Target="../media/image101.jpeg"/><Relationship Id="rId17" Type="http://schemas.openxmlformats.org/officeDocument/2006/relationships/image" Target="../media/image106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5.jpeg"/><Relationship Id="rId1" Type="http://schemas.openxmlformats.org/officeDocument/2006/relationships/tags" Target="../tags/tag25.xml"/><Relationship Id="rId6" Type="http://schemas.openxmlformats.org/officeDocument/2006/relationships/image" Target="../media/image95.jpeg"/><Relationship Id="rId11" Type="http://schemas.openxmlformats.org/officeDocument/2006/relationships/image" Target="../media/image100.jpeg"/><Relationship Id="rId5" Type="http://schemas.openxmlformats.org/officeDocument/2006/relationships/image" Target="../media/image94.jpeg"/><Relationship Id="rId15" Type="http://schemas.openxmlformats.org/officeDocument/2006/relationships/image" Target="../media/image104.jpeg"/><Relationship Id="rId10" Type="http://schemas.openxmlformats.org/officeDocument/2006/relationships/image" Target="../media/image99.jpeg"/><Relationship Id="rId19" Type="http://schemas.openxmlformats.org/officeDocument/2006/relationships/image" Target="../media/image3.png"/><Relationship Id="rId4" Type="http://schemas.openxmlformats.org/officeDocument/2006/relationships/image" Target="../media/image93.jpeg"/><Relationship Id="rId9" Type="http://schemas.openxmlformats.org/officeDocument/2006/relationships/image" Target="../media/image98.jpeg"/><Relationship Id="rId14" Type="http://schemas.openxmlformats.org/officeDocument/2006/relationships/image" Target="../media/image10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3.png"/><Relationship Id="rId7" Type="http://schemas.openxmlformats.org/officeDocument/2006/relationships/image" Target="../media/image111.jpeg"/><Relationship Id="rId12" Type="http://schemas.openxmlformats.org/officeDocument/2006/relationships/image" Target="../media/image1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jpeg"/><Relationship Id="rId11" Type="http://schemas.openxmlformats.org/officeDocument/2006/relationships/image" Target="../media/image115.jpeg"/><Relationship Id="rId5" Type="http://schemas.openxmlformats.org/officeDocument/2006/relationships/image" Target="../media/image109.jpeg"/><Relationship Id="rId10" Type="http://schemas.openxmlformats.org/officeDocument/2006/relationships/image" Target="../media/image114.jpeg"/><Relationship Id="rId4" Type="http://schemas.openxmlformats.org/officeDocument/2006/relationships/image" Target="../media/image108.jpg"/><Relationship Id="rId9" Type="http://schemas.openxmlformats.org/officeDocument/2006/relationships/image" Target="../media/image11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19.jpeg"/><Relationship Id="rId12" Type="http://schemas.openxmlformats.org/officeDocument/2006/relationships/image" Target="../media/image12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118.jpeg"/><Relationship Id="rId11" Type="http://schemas.openxmlformats.org/officeDocument/2006/relationships/image" Target="../media/image123.jpeg"/><Relationship Id="rId5" Type="http://schemas.openxmlformats.org/officeDocument/2006/relationships/image" Target="../media/image117.jpeg"/><Relationship Id="rId10" Type="http://schemas.openxmlformats.org/officeDocument/2006/relationships/image" Target="../media/image122.jpeg"/><Relationship Id="rId4" Type="http://schemas.openxmlformats.org/officeDocument/2006/relationships/image" Target="../media/image3.png"/><Relationship Id="rId9" Type="http://schemas.openxmlformats.org/officeDocument/2006/relationships/image" Target="../media/image1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9.jpeg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3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4153" y="4266962"/>
            <a:ext cx="7035694" cy="528429"/>
            <a:chOff x="1574906" y="4266962"/>
            <a:chExt cx="7035694" cy="528429"/>
          </a:xfrm>
        </p:grpSpPr>
        <p:sp>
          <p:nvSpPr>
            <p:cNvPr id="14" name="TextBox 13"/>
            <p:cNvSpPr txBox="1"/>
            <p:nvPr/>
          </p:nvSpPr>
          <p:spPr>
            <a:xfrm>
              <a:off x="1574906" y="4266962"/>
              <a:ext cx="15799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n w="17780" cmpd="sng">
                    <a:noFill/>
                    <a:prstDash val="solid"/>
                    <a:miter lim="800000"/>
                  </a:ln>
                  <a:cs typeface="Helvetica" pitchFamily="34" charset="0"/>
                </a:rPr>
                <a:t>Ying Cao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61382" y="4272171"/>
              <a:ext cx="25066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n w="17780" cmpd="sng">
                    <a:noFill/>
                    <a:prstDash val="solid"/>
                    <a:miter lim="800000"/>
                  </a:ln>
                  <a:cs typeface="Helvetica" pitchFamily="34" charset="0"/>
                </a:rPr>
                <a:t>Antoni B. Chan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74614" y="4272171"/>
              <a:ext cx="27359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n w="17780" cmpd="sng">
                    <a:noFill/>
                    <a:prstDash val="solid"/>
                    <a:miter lim="800000"/>
                  </a:ln>
                  <a:cs typeface="Helvetica" pitchFamily="34" charset="0"/>
                </a:rPr>
                <a:t>Rynson W.H. Lau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679109" y="5024735"/>
            <a:ext cx="3785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n w="17780" cmpd="sng">
                  <a:noFill/>
                  <a:prstDash val="solid"/>
                  <a:miter lim="800000"/>
                </a:ln>
                <a:cs typeface="Helvetica" pitchFamily="34" charset="0"/>
              </a:rPr>
              <a:t>City University of Hong Kong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5573" y="1852820"/>
            <a:ext cx="8529151" cy="1960332"/>
            <a:chOff x="576377" y="1123950"/>
            <a:chExt cx="8529151" cy="1960332"/>
          </a:xfrm>
        </p:grpSpPr>
        <p:pic>
          <p:nvPicPr>
            <p:cNvPr id="1028" name="Picture 4" descr="C:\Users\abc\Desktop\SIGGRAPH ASIA 2012\Presentation Slides\Figures\logo_ex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77" y="1123950"/>
              <a:ext cx="2079296" cy="1642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23"/>
            <p:cNvGrpSpPr/>
            <p:nvPr/>
          </p:nvGrpSpPr>
          <p:grpSpPr>
            <a:xfrm>
              <a:off x="2895600" y="1175486"/>
              <a:ext cx="6209928" cy="1908796"/>
              <a:chOff x="2895600" y="1175486"/>
              <a:chExt cx="6209928" cy="190879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895600" y="1175486"/>
                <a:ext cx="6019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CC3300"/>
                      </a:solidFill>
                    </a:ln>
                    <a:solidFill>
                      <a:srgbClr val="CC3300"/>
                    </a:solidFill>
                    <a:latin typeface="Helvetica" pitchFamily="34" charset="0"/>
                    <a:cs typeface="Helvetica" pitchFamily="34" charset="0"/>
                  </a:rPr>
                  <a:t>Automatic Stylistic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899475" y="1902686"/>
                <a:ext cx="2206053" cy="830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CC3300"/>
                      </a:solidFill>
                    </a:ln>
                    <a:solidFill>
                      <a:srgbClr val="CC3300"/>
                    </a:solidFill>
                    <a:latin typeface="Helvetica" pitchFamily="34" charset="0"/>
                    <a:cs typeface="Helvetica" pitchFamily="34" charset="0"/>
                  </a:rPr>
                  <a:t>Layout</a:t>
                </a:r>
              </a:p>
            </p:txBody>
          </p:sp>
          <p:pic>
            <p:nvPicPr>
              <p:cNvPr id="1029" name="Picture 5" descr="C:\Users\abc\Desktop\SIGGRAPH ASIA 2012\Presentation Slides\Figures\manga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6004" y="1785730"/>
                <a:ext cx="3379443" cy="1298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64442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Overview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-152400" y="1234440"/>
            <a:ext cx="9250317" cy="4937760"/>
            <a:chOff x="626364" y="895350"/>
            <a:chExt cx="7891272" cy="421231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500934" y="1962150"/>
              <a:ext cx="0" cy="100471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626364" y="2620492"/>
              <a:ext cx="7891272" cy="2487168"/>
            </a:xfrm>
            <a:prstGeom prst="rect">
              <a:avLst/>
            </a:prstGeom>
            <a:blipFill dpi="0" rotWithShape="1">
              <a:blip r:embed="rId4">
                <a:alphaModFix am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800" y="895350"/>
              <a:ext cx="6336792" cy="1161288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728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87"/>
    </mc:Choice>
    <mc:Fallback xmlns="">
      <p:transition spd="slow" advTm="1058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Overview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-152400" y="1234440"/>
            <a:ext cx="9250317" cy="4937760"/>
            <a:chOff x="626364" y="895350"/>
            <a:chExt cx="7891272" cy="421231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500934" y="1962150"/>
              <a:ext cx="0" cy="100471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626364" y="2620492"/>
              <a:ext cx="7891272" cy="2487168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800" y="895350"/>
              <a:ext cx="6336792" cy="1161288"/>
            </a:xfrm>
            <a:prstGeom prst="rect">
              <a:avLst/>
            </a:prstGeom>
            <a:blipFill dpi="0" rotWithShape="1">
              <a:blip r:embed="rId5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728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14"/>
    </mc:Choice>
    <mc:Fallback xmlns="">
      <p:transition spd="slow" advTm="1631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Overview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-152400" y="1234440"/>
            <a:ext cx="9250317" cy="4937760"/>
            <a:chOff x="626364" y="895350"/>
            <a:chExt cx="7891272" cy="421231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500934" y="1962150"/>
              <a:ext cx="0" cy="100471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626364" y="2620492"/>
              <a:ext cx="7891272" cy="2487168"/>
            </a:xfrm>
            <a:prstGeom prst="rect">
              <a:avLst/>
            </a:prstGeom>
            <a:blipFill dpi="0" rotWithShape="1">
              <a:blip r:embed="rId5">
                <a:alphaModFix am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800" y="895350"/>
              <a:ext cx="6336792" cy="1161288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33401" y="1305482"/>
            <a:ext cx="2286000" cy="75191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9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8"/>
    </mc:Choice>
    <mc:Fallback xmlns="">
      <p:transition spd="slow" advTm="2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Manga Database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" y="1059620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4, 000 scanned manga pages from two manga series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/>
          <a:stretch/>
        </p:blipFill>
        <p:spPr bwMode="auto">
          <a:xfrm>
            <a:off x="514221" y="2590199"/>
            <a:ext cx="1698020" cy="276148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2600808"/>
            <a:ext cx="2667000" cy="3477954"/>
            <a:chOff x="422809" y="2094729"/>
            <a:chExt cx="2229305" cy="2907167"/>
          </a:xfrm>
        </p:grpSpPr>
        <p:sp>
          <p:nvSpPr>
            <p:cNvPr id="9" name="TextBox 8"/>
            <p:cNvSpPr txBox="1"/>
            <p:nvPr/>
          </p:nvSpPr>
          <p:spPr>
            <a:xfrm>
              <a:off x="422809" y="4564545"/>
              <a:ext cx="2229305" cy="437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dirty="0">
                  <a:cs typeface="Helvetica" pitchFamily="34" charset="0"/>
                </a:rPr>
                <a:t>Panel annotation 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1"/>
            <a:stretch/>
          </p:blipFill>
          <p:spPr bwMode="auto">
            <a:xfrm>
              <a:off x="804975" y="2094729"/>
              <a:ext cx="1510784" cy="230428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7" name="Group 1026"/>
          <p:cNvGrpSpPr/>
          <p:nvPr/>
        </p:nvGrpSpPr>
        <p:grpSpPr>
          <a:xfrm>
            <a:off x="3020711" y="2057400"/>
            <a:ext cx="6351889" cy="4021361"/>
            <a:chOff x="3020711" y="2057400"/>
            <a:chExt cx="6351889" cy="4021361"/>
          </a:xfrm>
        </p:grpSpPr>
        <p:sp>
          <p:nvSpPr>
            <p:cNvPr id="24" name="TextBox 23"/>
            <p:cNvSpPr txBox="1"/>
            <p:nvPr/>
          </p:nvSpPr>
          <p:spPr>
            <a:xfrm>
              <a:off x="5246430" y="5555541"/>
              <a:ext cx="23714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dirty="0">
                  <a:cs typeface="Helvetica" pitchFamily="34" charset="0"/>
                </a:rPr>
                <a:t>Page clustering </a:t>
              </a:r>
            </a:p>
          </p:txBody>
        </p:sp>
        <p:grpSp>
          <p:nvGrpSpPr>
            <p:cNvPr id="1025" name="Group 1024"/>
            <p:cNvGrpSpPr/>
            <p:nvPr/>
          </p:nvGrpSpPr>
          <p:grpSpPr>
            <a:xfrm>
              <a:off x="3020711" y="2057400"/>
              <a:ext cx="6351889" cy="3365904"/>
              <a:chOff x="3020711" y="2057400"/>
              <a:chExt cx="6351889" cy="336590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370991" y="3802896"/>
                <a:ext cx="1027754" cy="1380846"/>
                <a:chOff x="4846704" y="5420245"/>
                <a:chExt cx="1027754" cy="1380846"/>
              </a:xfrm>
            </p:grpSpPr>
            <p:grpSp>
              <p:nvGrpSpPr>
                <p:cNvPr id="80" name="Group 79"/>
                <p:cNvGrpSpPr/>
                <p:nvPr/>
              </p:nvGrpSpPr>
              <p:grpSpPr>
                <a:xfrm>
                  <a:off x="4861838" y="5420245"/>
                  <a:ext cx="1012620" cy="1380846"/>
                  <a:chOff x="3874681" y="2864717"/>
                  <a:chExt cx="838200" cy="1143000"/>
                </a:xfrm>
              </p:grpSpPr>
              <p:sp>
                <p:nvSpPr>
                  <p:cNvPr id="86" name="Rectangle 85"/>
                  <p:cNvSpPr/>
                  <p:nvPr/>
                </p:nvSpPr>
                <p:spPr>
                  <a:xfrm>
                    <a:off x="3874681" y="2864717"/>
                    <a:ext cx="838200" cy="1143000"/>
                  </a:xfrm>
                  <a:prstGeom prst="rect">
                    <a:avLst/>
                  </a:prstGeom>
                  <a:noFill/>
                  <a:ln w="38100">
                    <a:solidFill>
                      <a:srgbClr val="FF0000">
                        <a:alpha val="30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3874681" y="3321917"/>
                    <a:ext cx="838200" cy="1"/>
                  </a:xfrm>
                  <a:prstGeom prst="line">
                    <a:avLst/>
                  </a:prstGeom>
                  <a:ln w="38100">
                    <a:solidFill>
                      <a:srgbClr val="FF0000">
                        <a:alpha val="3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9" name="Straight Connector 88"/>
                <p:cNvCxnSpPr/>
                <p:nvPr/>
              </p:nvCxnSpPr>
              <p:spPr>
                <a:xfrm flipV="1">
                  <a:off x="4846704" y="6401153"/>
                  <a:ext cx="1027754" cy="1"/>
                </a:xfrm>
                <a:prstGeom prst="line">
                  <a:avLst/>
                </a:prstGeom>
                <a:ln w="38100">
                  <a:solidFill>
                    <a:srgbClr val="FF0000">
                      <a:alpha val="3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Box 24"/>
              <p:cNvSpPr txBox="1"/>
              <p:nvPr/>
            </p:nvSpPr>
            <p:spPr>
              <a:xfrm>
                <a:off x="5078113" y="2057400"/>
                <a:ext cx="25397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b="1" i="1" dirty="0">
                    <a:cs typeface="Helvetica" pitchFamily="34" charset="0"/>
                  </a:rPr>
                  <a:t>One manga series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020711" y="3255930"/>
                <a:ext cx="19949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b="1" u="sng" dirty="0">
                    <a:cs typeface="Helvetica" pitchFamily="34" charset="0"/>
                  </a:rPr>
                  <a:t>3-panel pages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347360" y="3255930"/>
                <a:ext cx="20252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b="1" u="sng" dirty="0">
                    <a:cs typeface="Helvetica" pitchFamily="34" charset="0"/>
                  </a:rPr>
                  <a:t>10-panel pages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861838" y="3257177"/>
                <a:ext cx="19949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b="1" u="sng" dirty="0">
                    <a:cs typeface="Helvetica" pitchFamily="34" charset="0"/>
                  </a:rPr>
                  <a:t>4-panel pages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759889" y="3070020"/>
                <a:ext cx="443178" cy="632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…</a:t>
                </a:r>
              </a:p>
            </p:txBody>
          </p:sp>
          <p:cxnSp>
            <p:nvCxnSpPr>
              <p:cNvPr id="30" name="Straight Arrow Connector 29"/>
              <p:cNvCxnSpPr>
                <a:stCxn id="25" idx="2"/>
                <a:endCxn id="26" idx="0"/>
              </p:cNvCxnSpPr>
              <p:nvPr/>
            </p:nvCxnSpPr>
            <p:spPr>
              <a:xfrm rot="5400000">
                <a:off x="4814662" y="1722601"/>
                <a:ext cx="736865" cy="2329792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00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25" idx="2"/>
                <a:endCxn id="28" idx="0"/>
              </p:cNvCxnSpPr>
              <p:nvPr/>
            </p:nvCxnSpPr>
            <p:spPr>
              <a:xfrm rot="5400000">
                <a:off x="5734601" y="2643789"/>
                <a:ext cx="738112" cy="488665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00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25" idx="2"/>
              </p:cNvCxnSpPr>
              <p:nvPr/>
            </p:nvCxnSpPr>
            <p:spPr>
              <a:xfrm rot="16200000" flipH="1">
                <a:off x="6295679" y="2571376"/>
                <a:ext cx="738108" cy="633485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00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25" idx="2"/>
                <a:endCxn id="27" idx="0"/>
              </p:cNvCxnSpPr>
              <p:nvPr/>
            </p:nvCxnSpPr>
            <p:spPr>
              <a:xfrm rot="16200000" flipH="1">
                <a:off x="6985553" y="1881502"/>
                <a:ext cx="736865" cy="2011990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00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" name="Group 80"/>
              <p:cNvGrpSpPr/>
              <p:nvPr/>
            </p:nvGrpSpPr>
            <p:grpSpPr>
              <a:xfrm>
                <a:off x="3259256" y="3916710"/>
                <a:ext cx="1012620" cy="1380846"/>
                <a:chOff x="3657600" y="2876550"/>
                <a:chExt cx="838200" cy="1143000"/>
              </a:xfrm>
              <a:solidFill>
                <a:schemeClr val="bg1"/>
              </a:solidFill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3657600" y="2876550"/>
                  <a:ext cx="838200" cy="1143000"/>
                </a:xfrm>
                <a:prstGeom prst="rect">
                  <a:avLst/>
                </a:prstGeom>
                <a:grpFill/>
                <a:ln w="38100">
                  <a:solidFill>
                    <a:srgbClr val="FF0000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3" name="Straight Connector 82"/>
                <p:cNvCxnSpPr>
                  <a:stCxn id="82" idx="1"/>
                </p:cNvCxnSpPr>
                <p:nvPr/>
              </p:nvCxnSpPr>
              <p:spPr>
                <a:xfrm>
                  <a:off x="3657600" y="3448050"/>
                  <a:ext cx="838200" cy="257175"/>
                </a:xfrm>
                <a:prstGeom prst="line">
                  <a:avLst/>
                </a:prstGeom>
                <a:grpFill/>
                <a:ln w="38100">
                  <a:solidFill>
                    <a:srgbClr val="FF0000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>
                  <a:endCxn id="82" idx="0"/>
                </p:cNvCxnSpPr>
                <p:nvPr/>
              </p:nvCxnSpPr>
              <p:spPr>
                <a:xfrm flipH="1" flipV="1">
                  <a:off x="4076700" y="2876550"/>
                  <a:ext cx="1" cy="713020"/>
                </a:xfrm>
                <a:prstGeom prst="line">
                  <a:avLst/>
                </a:prstGeom>
                <a:grpFill/>
                <a:ln w="38100">
                  <a:solidFill>
                    <a:srgbClr val="FF0000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>
                <a:off x="3124200" y="4029354"/>
                <a:ext cx="1012621" cy="1380846"/>
                <a:chOff x="3657599" y="2876550"/>
                <a:chExt cx="838201" cy="1143000"/>
              </a:xfrm>
              <a:solidFill>
                <a:schemeClr val="bg1"/>
              </a:solidFill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3657599" y="2876550"/>
                  <a:ext cx="838200" cy="1143000"/>
                </a:xfrm>
                <a:prstGeom prst="rect">
                  <a:avLst/>
                </a:prstGeom>
                <a:grp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Connector 19"/>
                <p:cNvCxnSpPr>
                  <a:stCxn id="18" idx="1"/>
                </p:cNvCxnSpPr>
                <p:nvPr/>
              </p:nvCxnSpPr>
              <p:spPr>
                <a:xfrm flipV="1">
                  <a:off x="3657600" y="3333750"/>
                  <a:ext cx="838200" cy="114300"/>
                </a:xfrm>
                <a:prstGeom prst="line">
                  <a:avLst/>
                </a:prstGeom>
                <a:grpFill/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H="1" flipV="1">
                  <a:off x="4076700" y="3390900"/>
                  <a:ext cx="114300" cy="628650"/>
                </a:xfrm>
                <a:prstGeom prst="line">
                  <a:avLst/>
                </a:prstGeom>
                <a:grpFill/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/>
            </p:nvGrpSpPr>
            <p:grpSpPr>
              <a:xfrm>
                <a:off x="4953000" y="3767707"/>
                <a:ext cx="1267491" cy="1627969"/>
                <a:chOff x="5080500" y="3717736"/>
                <a:chExt cx="1267491" cy="1627969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>
                  <a:off x="5335371" y="3717736"/>
                  <a:ext cx="1012620" cy="1389943"/>
                  <a:chOff x="5156546" y="2988039"/>
                  <a:chExt cx="838200" cy="1150531"/>
                </a:xfrm>
                <a:solidFill>
                  <a:schemeClr val="bg1"/>
                </a:solidFill>
              </p:grpSpPr>
              <p:sp>
                <p:nvSpPr>
                  <p:cNvPr id="97" name="Rectangle 96"/>
                  <p:cNvSpPr/>
                  <p:nvPr/>
                </p:nvSpPr>
                <p:spPr>
                  <a:xfrm>
                    <a:off x="5156546" y="2995570"/>
                    <a:ext cx="838200" cy="1143000"/>
                  </a:xfrm>
                  <a:prstGeom prst="rect">
                    <a:avLst/>
                  </a:prstGeom>
                  <a:grpFill/>
                  <a:ln w="38100">
                    <a:solidFill>
                      <a:srgbClr val="FF0000">
                        <a:alpha val="30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8" name="Straight Connector 97"/>
                  <p:cNvCxnSpPr>
                    <a:stCxn id="97" idx="1"/>
                    <a:endCxn id="97" idx="3"/>
                  </p:cNvCxnSpPr>
                  <p:nvPr/>
                </p:nvCxnSpPr>
                <p:spPr>
                  <a:xfrm>
                    <a:off x="5156546" y="3567070"/>
                    <a:ext cx="838200" cy="0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>
                        <a:alpha val="3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 flipV="1">
                    <a:off x="5580275" y="2988039"/>
                    <a:ext cx="0" cy="579031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>
                        <a:alpha val="3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flipV="1">
                    <a:off x="5808127" y="3567070"/>
                    <a:ext cx="0" cy="571500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>
                        <a:alpha val="3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1" name="Group 90"/>
                <p:cNvGrpSpPr/>
                <p:nvPr/>
              </p:nvGrpSpPr>
              <p:grpSpPr>
                <a:xfrm>
                  <a:off x="5217466" y="3846681"/>
                  <a:ext cx="1012620" cy="1380845"/>
                  <a:chOff x="5156546" y="2995570"/>
                  <a:chExt cx="838200" cy="1143000"/>
                </a:xfrm>
                <a:solidFill>
                  <a:schemeClr val="bg1"/>
                </a:solidFill>
              </p:grpSpPr>
              <p:sp>
                <p:nvSpPr>
                  <p:cNvPr id="92" name="Rectangle 91"/>
                  <p:cNvSpPr/>
                  <p:nvPr/>
                </p:nvSpPr>
                <p:spPr>
                  <a:xfrm>
                    <a:off x="5156546" y="2995570"/>
                    <a:ext cx="838200" cy="1143000"/>
                  </a:xfrm>
                  <a:prstGeom prst="rect">
                    <a:avLst/>
                  </a:prstGeom>
                  <a:grpFill/>
                  <a:ln w="38100">
                    <a:solidFill>
                      <a:srgbClr val="FF0000">
                        <a:alpha val="50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5156546" y="3260119"/>
                    <a:ext cx="838200" cy="0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flipV="1">
                    <a:off x="5598296" y="3260119"/>
                    <a:ext cx="0" cy="223881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 flipH="1">
                    <a:off x="5156546" y="3483999"/>
                    <a:ext cx="838200" cy="0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5080500" y="3955762"/>
                  <a:ext cx="1012620" cy="1389943"/>
                  <a:chOff x="5156546" y="2988039"/>
                  <a:chExt cx="838200" cy="1150531"/>
                </a:xfrm>
                <a:solidFill>
                  <a:schemeClr val="bg1"/>
                </a:solidFill>
              </p:grpSpPr>
              <p:sp>
                <p:nvSpPr>
                  <p:cNvPr id="39" name="Rectangle 38"/>
                  <p:cNvSpPr/>
                  <p:nvPr/>
                </p:nvSpPr>
                <p:spPr>
                  <a:xfrm>
                    <a:off x="5156546" y="2995570"/>
                    <a:ext cx="838200" cy="1143000"/>
                  </a:xfrm>
                  <a:prstGeom prst="rect">
                    <a:avLst/>
                  </a:prstGeom>
                  <a:grp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0" name="Straight Connector 39"/>
                  <p:cNvCxnSpPr>
                    <a:stCxn id="39" idx="1"/>
                    <a:endCxn id="39" idx="3"/>
                  </p:cNvCxnSpPr>
                  <p:nvPr/>
                </p:nvCxnSpPr>
                <p:spPr>
                  <a:xfrm>
                    <a:off x="5156546" y="3567070"/>
                    <a:ext cx="838200" cy="0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 flipV="1">
                    <a:off x="5580275" y="2988039"/>
                    <a:ext cx="0" cy="579031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 flipH="1">
                    <a:off x="5156546" y="3790950"/>
                    <a:ext cx="838200" cy="152400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24" name="Group 1023"/>
              <p:cNvGrpSpPr/>
              <p:nvPr/>
            </p:nvGrpSpPr>
            <p:grpSpPr>
              <a:xfrm>
                <a:off x="7432727" y="3790961"/>
                <a:ext cx="1296859" cy="1632343"/>
                <a:chOff x="7425445" y="3748660"/>
                <a:chExt cx="1296859" cy="1632343"/>
              </a:xfrm>
            </p:grpSpPr>
            <p:grpSp>
              <p:nvGrpSpPr>
                <p:cNvPr id="85" name="Group 84"/>
                <p:cNvGrpSpPr/>
                <p:nvPr/>
              </p:nvGrpSpPr>
              <p:grpSpPr>
                <a:xfrm>
                  <a:off x="7709683" y="3748660"/>
                  <a:ext cx="1012621" cy="1380845"/>
                  <a:chOff x="8194215" y="3862937"/>
                  <a:chExt cx="1012621" cy="1380845"/>
                </a:xfrm>
              </p:grpSpPr>
              <p:grpSp>
                <p:nvGrpSpPr>
                  <p:cNvPr id="112" name="Group 111"/>
                  <p:cNvGrpSpPr/>
                  <p:nvPr/>
                </p:nvGrpSpPr>
                <p:grpSpPr>
                  <a:xfrm>
                    <a:off x="8194215" y="3862937"/>
                    <a:ext cx="1012620" cy="1380845"/>
                    <a:chOff x="7176347" y="2998075"/>
                    <a:chExt cx="838200" cy="1143000"/>
                  </a:xfrm>
                  <a:solidFill>
                    <a:schemeClr val="bg1"/>
                  </a:solidFill>
                </p:grpSpPr>
                <p:sp>
                  <p:nvSpPr>
                    <p:cNvPr id="113" name="Rectangle 112"/>
                    <p:cNvSpPr/>
                    <p:nvPr/>
                  </p:nvSpPr>
                  <p:spPr>
                    <a:xfrm>
                      <a:off x="7176347" y="2998075"/>
                      <a:ext cx="838200" cy="1143000"/>
                    </a:xfrm>
                    <a:prstGeom prst="rect">
                      <a:avLst/>
                    </a:prstGeom>
                    <a:grpFill/>
                    <a:ln w="38100">
                      <a:solidFill>
                        <a:srgbClr val="FF0000">
                          <a:alpha val="30000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5" name="Straight Connector 114"/>
                    <p:cNvCxnSpPr/>
                    <p:nvPr/>
                  </p:nvCxnSpPr>
                  <p:spPr>
                    <a:xfrm>
                      <a:off x="7467599" y="3238663"/>
                      <a:ext cx="0" cy="399887"/>
                    </a:xfrm>
                    <a:prstGeom prst="line">
                      <a:avLst/>
                    </a:prstGeom>
                    <a:grpFill/>
                    <a:ln w="38100">
                      <a:solidFill>
                        <a:srgbClr val="FF0000">
                          <a:alpha val="30000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Straight Connector 115"/>
                    <p:cNvCxnSpPr/>
                    <p:nvPr/>
                  </p:nvCxnSpPr>
                  <p:spPr>
                    <a:xfrm flipH="1" flipV="1">
                      <a:off x="7176349" y="3447712"/>
                      <a:ext cx="291250" cy="1"/>
                    </a:xfrm>
                    <a:prstGeom prst="line">
                      <a:avLst/>
                    </a:prstGeom>
                    <a:grpFill/>
                    <a:ln w="38100">
                      <a:solidFill>
                        <a:srgbClr val="FF0000">
                          <a:alpha val="30000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Straight Connector 116"/>
                    <p:cNvCxnSpPr/>
                    <p:nvPr/>
                  </p:nvCxnSpPr>
                  <p:spPr>
                    <a:xfrm flipH="1">
                      <a:off x="7176348" y="3638550"/>
                      <a:ext cx="838199" cy="0"/>
                    </a:xfrm>
                    <a:prstGeom prst="line">
                      <a:avLst/>
                    </a:prstGeom>
                    <a:grpFill/>
                    <a:ln w="38100">
                      <a:solidFill>
                        <a:srgbClr val="FF0000">
                          <a:alpha val="30000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117"/>
                    <p:cNvCxnSpPr/>
                    <p:nvPr/>
                  </p:nvCxnSpPr>
                  <p:spPr>
                    <a:xfrm flipH="1" flipV="1">
                      <a:off x="7696201" y="3238663"/>
                      <a:ext cx="1" cy="399886"/>
                    </a:xfrm>
                    <a:prstGeom prst="line">
                      <a:avLst/>
                    </a:prstGeom>
                    <a:grpFill/>
                    <a:ln w="38100">
                      <a:solidFill>
                        <a:srgbClr val="FF0000">
                          <a:alpha val="30000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Straight Connector 118"/>
                    <p:cNvCxnSpPr/>
                    <p:nvPr/>
                  </p:nvCxnSpPr>
                  <p:spPr>
                    <a:xfrm flipH="1">
                      <a:off x="7176347" y="3887086"/>
                      <a:ext cx="838199" cy="0"/>
                    </a:xfrm>
                    <a:prstGeom prst="line">
                      <a:avLst/>
                    </a:prstGeom>
                    <a:grpFill/>
                    <a:ln w="38100">
                      <a:solidFill>
                        <a:srgbClr val="FF0000">
                          <a:alpha val="30000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Straight Connector 119"/>
                    <p:cNvCxnSpPr/>
                    <p:nvPr/>
                  </p:nvCxnSpPr>
                  <p:spPr>
                    <a:xfrm flipV="1">
                      <a:off x="7505700" y="3638550"/>
                      <a:ext cx="38101" cy="248536"/>
                    </a:xfrm>
                    <a:prstGeom prst="line">
                      <a:avLst/>
                    </a:prstGeom>
                    <a:grpFill/>
                    <a:ln w="38100">
                      <a:solidFill>
                        <a:srgbClr val="FF0000">
                          <a:alpha val="30000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Straight Connector 121"/>
                    <p:cNvCxnSpPr/>
                    <p:nvPr/>
                  </p:nvCxnSpPr>
                  <p:spPr>
                    <a:xfrm flipV="1">
                      <a:off x="7696200" y="3887086"/>
                      <a:ext cx="0" cy="253989"/>
                    </a:xfrm>
                    <a:prstGeom prst="line">
                      <a:avLst/>
                    </a:prstGeom>
                    <a:grpFill/>
                    <a:ln w="38100">
                      <a:solidFill>
                        <a:srgbClr val="FF0000">
                          <a:alpha val="30000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7" name="Straight Connector 126"/>
                  <p:cNvCxnSpPr/>
                  <p:nvPr/>
                </p:nvCxnSpPr>
                <p:spPr>
                  <a:xfrm flipH="1">
                    <a:off x="8194217" y="4153589"/>
                    <a:ext cx="1012619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FF0000">
                        <a:alpha val="3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flipH="1">
                    <a:off x="8822250" y="5088341"/>
                    <a:ext cx="384586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FF0000">
                        <a:alpha val="3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1" name="Group 100"/>
                <p:cNvGrpSpPr/>
                <p:nvPr/>
              </p:nvGrpSpPr>
              <p:grpSpPr>
                <a:xfrm>
                  <a:off x="7573250" y="3860790"/>
                  <a:ext cx="1015814" cy="1380845"/>
                  <a:chOff x="7176347" y="2998075"/>
                  <a:chExt cx="840844" cy="1143000"/>
                </a:xfrm>
                <a:solidFill>
                  <a:schemeClr val="bg1"/>
                </a:solidFill>
              </p:grpSpPr>
              <p:sp>
                <p:nvSpPr>
                  <p:cNvPr id="102" name="Rectangle 101"/>
                  <p:cNvSpPr/>
                  <p:nvPr/>
                </p:nvSpPr>
                <p:spPr>
                  <a:xfrm>
                    <a:off x="7176347" y="2998075"/>
                    <a:ext cx="838200" cy="1143000"/>
                  </a:xfrm>
                  <a:prstGeom prst="rect">
                    <a:avLst/>
                  </a:prstGeom>
                  <a:grpFill/>
                  <a:ln w="38100">
                    <a:solidFill>
                      <a:srgbClr val="FF0000">
                        <a:alpha val="50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3" name="Straight Connector 102"/>
                  <p:cNvCxnSpPr/>
                  <p:nvPr/>
                </p:nvCxnSpPr>
                <p:spPr>
                  <a:xfrm flipV="1">
                    <a:off x="7176347" y="3434310"/>
                    <a:ext cx="840844" cy="10930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>
                    <a:off x="7529420" y="3014709"/>
                    <a:ext cx="0" cy="441166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7772400" y="2998075"/>
                    <a:ext cx="0" cy="436235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flipH="1">
                    <a:off x="7176348" y="3638550"/>
                    <a:ext cx="838199" cy="0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flipV="1">
                    <a:off x="7366457" y="2998075"/>
                    <a:ext cx="0" cy="457799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flipH="1">
                    <a:off x="7176347" y="3887086"/>
                    <a:ext cx="838199" cy="0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 flipV="1">
                    <a:off x="7505700" y="3643359"/>
                    <a:ext cx="0" cy="243727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flipV="1">
                    <a:off x="7775046" y="3621052"/>
                    <a:ext cx="0" cy="266034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flipV="1">
                    <a:off x="7696200" y="3887086"/>
                    <a:ext cx="2646" cy="253989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>
                        <a:alpha val="50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" name="Group 78"/>
                <p:cNvGrpSpPr/>
                <p:nvPr/>
              </p:nvGrpSpPr>
              <p:grpSpPr>
                <a:xfrm>
                  <a:off x="7425445" y="4000158"/>
                  <a:ext cx="1012620" cy="1380845"/>
                  <a:chOff x="7176347" y="2998075"/>
                  <a:chExt cx="838200" cy="1143000"/>
                </a:xfrm>
                <a:solidFill>
                  <a:schemeClr val="bg1"/>
                </a:solidFill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7176347" y="2998075"/>
                    <a:ext cx="838200" cy="1143000"/>
                  </a:xfrm>
                  <a:prstGeom prst="rect">
                    <a:avLst/>
                  </a:prstGeom>
                  <a:grp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1" name="Straight Connector 50"/>
                  <p:cNvCxnSpPr/>
                  <p:nvPr/>
                </p:nvCxnSpPr>
                <p:spPr>
                  <a:xfrm flipV="1">
                    <a:off x="7176347" y="3277554"/>
                    <a:ext cx="838200" cy="167686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7467599" y="2998075"/>
                    <a:ext cx="0" cy="384048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7772400" y="2998075"/>
                    <a:ext cx="0" cy="338328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flipH="1">
                    <a:off x="7176348" y="3638550"/>
                    <a:ext cx="838199" cy="0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V="1">
                    <a:off x="7696200" y="3336403"/>
                    <a:ext cx="0" cy="302147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H="1">
                    <a:off x="7176347" y="3887086"/>
                    <a:ext cx="838199" cy="0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flipV="1">
                    <a:off x="7505700" y="3638550"/>
                    <a:ext cx="38101" cy="248536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flipV="1">
                    <a:off x="7810502" y="3621053"/>
                    <a:ext cx="0" cy="266033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H="1" flipV="1">
                    <a:off x="7626460" y="3874359"/>
                    <a:ext cx="69740" cy="266716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258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39"/>
    </mc:Choice>
    <mc:Fallback xmlns="">
      <p:transition spd="slow" advTm="34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Overview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-152400" y="1234440"/>
            <a:ext cx="9250317" cy="4937760"/>
            <a:chOff x="626364" y="895350"/>
            <a:chExt cx="7891272" cy="421231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500934" y="1962150"/>
              <a:ext cx="0" cy="100471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626364" y="2620492"/>
              <a:ext cx="7891272" cy="2487168"/>
            </a:xfrm>
            <a:prstGeom prst="rect">
              <a:avLst/>
            </a:prstGeom>
            <a:blipFill dpi="0" rotWithShape="1">
              <a:blip r:embed="rId5">
                <a:alphaModFix am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800" y="895350"/>
              <a:ext cx="6336792" cy="1161288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631332" y="1305482"/>
            <a:ext cx="3683867" cy="75191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07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0"/>
    </mc:Choice>
    <mc:Fallback xmlns="">
      <p:transition spd="slow" advTm="2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Style Models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" y="1055155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Represent stylistic aspects of manga layout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500" y="5084802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Learned from manga examples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847463" y="3544573"/>
            <a:ext cx="3991737" cy="1281240"/>
            <a:chOff x="4847463" y="3544573"/>
            <a:chExt cx="3991737" cy="1281240"/>
          </a:xfrm>
        </p:grpSpPr>
        <p:sp>
          <p:nvSpPr>
            <p:cNvPr id="8" name="TextBox 7"/>
            <p:cNvSpPr txBox="1"/>
            <p:nvPr/>
          </p:nvSpPr>
          <p:spPr>
            <a:xfrm>
              <a:off x="4984554" y="3544573"/>
              <a:ext cx="2307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3) Panel shape</a:t>
              </a: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4847463" y="3876185"/>
              <a:ext cx="3991737" cy="949628"/>
              <a:chOff x="5566067" y="3457127"/>
              <a:chExt cx="2915597" cy="693616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5566067" y="3710528"/>
                <a:ext cx="801994" cy="440215"/>
                <a:chOff x="6400800" y="3383582"/>
                <a:chExt cx="609600" cy="334610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6400800" y="3383582"/>
                  <a:ext cx="6096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V="1">
                  <a:off x="6400800" y="3383582"/>
                  <a:ext cx="0" cy="33461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6400800" y="3703287"/>
                  <a:ext cx="609600" cy="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V="1">
                  <a:off x="7010400" y="3383582"/>
                  <a:ext cx="0" cy="33461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/>
              <p:cNvGrpSpPr/>
              <p:nvPr/>
            </p:nvGrpSpPr>
            <p:grpSpPr>
              <a:xfrm>
                <a:off x="6551852" y="3699627"/>
                <a:ext cx="701745" cy="440215"/>
                <a:chOff x="7162800" y="3330544"/>
                <a:chExt cx="533400" cy="334610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 flipH="1" flipV="1">
                  <a:off x="7162800" y="3337316"/>
                  <a:ext cx="533400" cy="3259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7162800" y="3638550"/>
                  <a:ext cx="533400" cy="2660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V="1">
                  <a:off x="7162800" y="3330544"/>
                  <a:ext cx="0" cy="33461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V="1">
                  <a:off x="7696200" y="3353615"/>
                  <a:ext cx="0" cy="28493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7913584" y="3711996"/>
                <a:ext cx="568080" cy="374862"/>
                <a:chOff x="7950200" y="3353615"/>
                <a:chExt cx="431800" cy="284935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8382000" y="3353615"/>
                  <a:ext cx="0" cy="28493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7951365" y="3367284"/>
                  <a:ext cx="430635" cy="2899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 flipV="1">
                  <a:off x="7950200" y="3617568"/>
                  <a:ext cx="431800" cy="20982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7950200" y="3396280"/>
                  <a:ext cx="0" cy="22128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/>
              <p:cNvSpPr txBox="1"/>
              <p:nvPr/>
            </p:nvSpPr>
            <p:spPr>
              <a:xfrm>
                <a:off x="7356041" y="3457127"/>
                <a:ext cx="483794" cy="674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/>
                  <a:t>…</a:t>
                </a: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612044" y="3567452"/>
            <a:ext cx="3950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2) Panel importance (size)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39893" y="4138307"/>
            <a:ext cx="3070107" cy="662293"/>
            <a:chOff x="1370327" y="3653036"/>
            <a:chExt cx="2538667" cy="547649"/>
          </a:xfrm>
        </p:grpSpPr>
        <p:grpSp>
          <p:nvGrpSpPr>
            <p:cNvPr id="10" name="Group 9"/>
            <p:cNvGrpSpPr/>
            <p:nvPr/>
          </p:nvGrpSpPr>
          <p:grpSpPr>
            <a:xfrm>
              <a:off x="1370327" y="3653036"/>
              <a:ext cx="1182414" cy="533400"/>
              <a:chOff x="1370327" y="3653036"/>
              <a:chExt cx="1182414" cy="5334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370327" y="3653036"/>
                <a:ext cx="1182414" cy="5334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809134" y="3729979"/>
                <a:ext cx="304800" cy="381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b="1" dirty="0">
                    <a:cs typeface="Helvetica" pitchFamily="34" charset="0"/>
                  </a:rPr>
                  <a:t>1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757279" y="3663938"/>
              <a:ext cx="591207" cy="533400"/>
              <a:chOff x="2757279" y="3663938"/>
              <a:chExt cx="591207" cy="5334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2757279" y="3663938"/>
                <a:ext cx="591207" cy="5334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900482" y="3739732"/>
                <a:ext cx="304800" cy="381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b="1" dirty="0">
                    <a:cs typeface="Helvetica" pitchFamily="34" charset="0"/>
                  </a:rPr>
                  <a:t>2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577332" y="3684287"/>
              <a:ext cx="331662" cy="516398"/>
              <a:chOff x="3577332" y="3684287"/>
              <a:chExt cx="331662" cy="516398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3577332" y="3684287"/>
                <a:ext cx="295603" cy="51639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604194" y="3739732"/>
                <a:ext cx="304800" cy="381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b="1" dirty="0">
                    <a:cs typeface="Helvetica" pitchFamily="34" charset="0"/>
                  </a:rPr>
                  <a:t>3</a:t>
                </a: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577046" y="1609153"/>
            <a:ext cx="8193461" cy="1885626"/>
            <a:chOff x="1371599" y="1428750"/>
            <a:chExt cx="7243411" cy="1666984"/>
          </a:xfrm>
        </p:grpSpPr>
        <p:sp>
          <p:nvSpPr>
            <p:cNvPr id="6" name="TextBox 5"/>
            <p:cNvSpPr txBox="1"/>
            <p:nvPr/>
          </p:nvSpPr>
          <p:spPr>
            <a:xfrm>
              <a:off x="1371599" y="1428750"/>
              <a:ext cx="7243411" cy="46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1) Layout structure (i.e., spatial arrangement of panels)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285999" y="1924516"/>
              <a:ext cx="3657601" cy="1171218"/>
              <a:chOff x="2285999" y="1924516"/>
              <a:chExt cx="3657601" cy="1171218"/>
            </a:xfrm>
          </p:grpSpPr>
          <p:grpSp>
            <p:nvGrpSpPr>
              <p:cNvPr id="11" name="Group 10"/>
              <p:cNvGrpSpPr>
                <a:grpSpLocks noChangeAspect="1"/>
              </p:cNvGrpSpPr>
              <p:nvPr/>
            </p:nvGrpSpPr>
            <p:grpSpPr>
              <a:xfrm>
                <a:off x="2285999" y="1924516"/>
                <a:ext cx="766884" cy="1005840"/>
                <a:chOff x="6705600" y="44450"/>
                <a:chExt cx="1752600" cy="229870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6705600" y="44450"/>
                  <a:ext cx="1752600" cy="2286000"/>
                </a:xfrm>
                <a:prstGeom prst="rect">
                  <a:avLst/>
                </a:prstGeom>
                <a:noFill/>
                <a:ln w="28575"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705600" y="927100"/>
                  <a:ext cx="1752600" cy="0"/>
                </a:xfrm>
                <a:prstGeom prst="line">
                  <a:avLst/>
                </a:prstGeom>
                <a:ln w="28575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6705600" y="1644650"/>
                  <a:ext cx="1752600" cy="0"/>
                </a:xfrm>
                <a:prstGeom prst="line">
                  <a:avLst/>
                </a:prstGeom>
                <a:ln w="28575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7315200" y="927100"/>
                  <a:ext cx="0" cy="717550"/>
                </a:xfrm>
                <a:prstGeom prst="line">
                  <a:avLst/>
                </a:prstGeom>
                <a:ln w="28575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7010400" y="1644650"/>
                  <a:ext cx="0" cy="698500"/>
                </a:xfrm>
                <a:prstGeom prst="line">
                  <a:avLst/>
                </a:prstGeom>
                <a:ln w="28575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7562850" y="1644650"/>
                  <a:ext cx="0" cy="698500"/>
                </a:xfrm>
                <a:prstGeom prst="line">
                  <a:avLst/>
                </a:prstGeom>
                <a:ln w="28575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>
                <a:grpSpLocks noChangeAspect="1"/>
              </p:cNvGrpSpPr>
              <p:nvPr/>
            </p:nvGrpSpPr>
            <p:grpSpPr>
              <a:xfrm>
                <a:off x="3397354" y="1924517"/>
                <a:ext cx="771144" cy="1005840"/>
                <a:chOff x="2571750" y="2724150"/>
                <a:chExt cx="1752600" cy="2286000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2571750" y="2724150"/>
                  <a:ext cx="1752600" cy="2286000"/>
                  <a:chOff x="381000" y="2724150"/>
                  <a:chExt cx="1752600" cy="2286000"/>
                </a:xfrm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381000" y="2724150"/>
                    <a:ext cx="1752600" cy="2286000"/>
                  </a:xfrm>
                  <a:prstGeom prst="rect">
                    <a:avLst/>
                  </a:prstGeom>
                  <a:noFill/>
                  <a:ln w="28575">
                    <a:solidFill>
                      <a:srgbClr val="00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381000" y="3867150"/>
                    <a:ext cx="1752600" cy="0"/>
                  </a:xfrm>
                  <a:prstGeom prst="line">
                    <a:avLst/>
                  </a:prstGeom>
                  <a:ln w="28575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1409700" y="2724150"/>
                    <a:ext cx="0" cy="1143000"/>
                  </a:xfrm>
                  <a:prstGeom prst="line">
                    <a:avLst/>
                  </a:prstGeom>
                  <a:ln w="28575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1000125" y="3867150"/>
                    <a:ext cx="0" cy="1143000"/>
                  </a:xfrm>
                  <a:prstGeom prst="line">
                    <a:avLst/>
                  </a:prstGeom>
                  <a:ln w="28575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flipH="1">
                    <a:off x="1409700" y="3409950"/>
                    <a:ext cx="723900" cy="0"/>
                  </a:xfrm>
                  <a:prstGeom prst="line">
                    <a:avLst/>
                  </a:prstGeom>
                  <a:ln w="28575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3810000" y="3867150"/>
                  <a:ext cx="0" cy="1143000"/>
                </a:xfrm>
                <a:prstGeom prst="line">
                  <a:avLst/>
                </a:prstGeom>
                <a:ln w="28575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/>
              <p:cNvSpPr txBox="1"/>
              <p:nvPr/>
            </p:nvSpPr>
            <p:spPr>
              <a:xfrm rot="5400000">
                <a:off x="4173062" y="2302889"/>
                <a:ext cx="1015663" cy="57002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sz="5400" dirty="0"/>
                  <a:t>…</a:t>
                </a:r>
              </a:p>
            </p:txBody>
          </p:sp>
          <p:grpSp>
            <p:nvGrpSpPr>
              <p:cNvPr id="15" name="Group 14"/>
              <p:cNvGrpSpPr>
                <a:grpSpLocks noChangeAspect="1"/>
              </p:cNvGrpSpPr>
              <p:nvPr/>
            </p:nvGrpSpPr>
            <p:grpSpPr>
              <a:xfrm>
                <a:off x="5172456" y="1924517"/>
                <a:ext cx="771144" cy="1005840"/>
                <a:chOff x="4565650" y="279400"/>
                <a:chExt cx="1752600" cy="2286000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65650" y="279400"/>
                  <a:ext cx="1752600" cy="2286000"/>
                  <a:chOff x="381000" y="2724150"/>
                  <a:chExt cx="1752600" cy="2286000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381000" y="2724150"/>
                    <a:ext cx="1752600" cy="2286000"/>
                  </a:xfrm>
                  <a:prstGeom prst="rect">
                    <a:avLst/>
                  </a:prstGeom>
                  <a:noFill/>
                  <a:ln w="28575">
                    <a:solidFill>
                      <a:srgbClr val="00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381000" y="3867150"/>
                    <a:ext cx="1752600" cy="0"/>
                  </a:xfrm>
                  <a:prstGeom prst="line">
                    <a:avLst/>
                  </a:prstGeom>
                  <a:ln w="28575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1409700" y="2724150"/>
                    <a:ext cx="0" cy="1143000"/>
                  </a:xfrm>
                  <a:prstGeom prst="line">
                    <a:avLst/>
                  </a:prstGeom>
                  <a:ln w="28575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1143000" y="3867150"/>
                    <a:ext cx="0" cy="1143000"/>
                  </a:xfrm>
                  <a:prstGeom prst="line">
                    <a:avLst/>
                  </a:prstGeom>
                  <a:ln w="28575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5334000" y="1955800"/>
                  <a:ext cx="533400" cy="0"/>
                </a:xfrm>
                <a:prstGeom prst="line">
                  <a:avLst/>
                </a:prstGeom>
                <a:ln w="28575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5867400" y="1422400"/>
                  <a:ext cx="0" cy="1143000"/>
                </a:xfrm>
                <a:prstGeom prst="line">
                  <a:avLst/>
                </a:prstGeom>
                <a:ln w="28575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8792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27"/>
    </mc:Choice>
    <mc:Fallback xmlns="">
      <p:transition spd="slow" advTm="29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219963" y="1143000"/>
            <a:ext cx="890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A probabilistic generative model: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05200" y="2150368"/>
            <a:ext cx="4170144" cy="2509656"/>
            <a:chOff x="3124200" y="1812599"/>
            <a:chExt cx="3106725" cy="1869674"/>
          </a:xfrm>
        </p:grpSpPr>
        <p:grpSp>
          <p:nvGrpSpPr>
            <p:cNvPr id="7" name="Group 6"/>
            <p:cNvGrpSpPr/>
            <p:nvPr/>
          </p:nvGrpSpPr>
          <p:grpSpPr>
            <a:xfrm>
              <a:off x="4343400" y="1812599"/>
              <a:ext cx="1887525" cy="1869674"/>
              <a:chOff x="4343400" y="1812599"/>
              <a:chExt cx="1887525" cy="1869674"/>
            </a:xfrm>
          </p:grpSpPr>
          <p:pic>
            <p:nvPicPr>
              <p:cNvPr id="64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20" t="8899" r="12361" b="48083"/>
              <a:stretch/>
            </p:blipFill>
            <p:spPr bwMode="auto">
              <a:xfrm>
                <a:off x="4343400" y="1812599"/>
                <a:ext cx="1887525" cy="1389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9" name="Picture 5" descr="C:\Users\abc\Desktop\SIGGRAPH ASIA 2012\Presentation Slides\Equations\PL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4295" y="3267936"/>
                <a:ext cx="706437" cy="414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69" name="Straight Arrow Connector 68"/>
            <p:cNvCxnSpPr/>
            <p:nvPr/>
          </p:nvCxnSpPr>
          <p:spPr>
            <a:xfrm flipH="1" flipV="1">
              <a:off x="3124200" y="2507479"/>
              <a:ext cx="1752600" cy="1"/>
            </a:xfrm>
            <a:prstGeom prst="straightConnector1">
              <a:avLst/>
            </a:prstGeom>
            <a:ln w="381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219963" y="4780002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Synthesize </a:t>
            </a:r>
            <a:r>
              <a:rPr lang="en-US" sz="3000" b="1" i="1" dirty="0">
                <a:solidFill>
                  <a:srgbClr val="FF0000"/>
                </a:solidFill>
                <a:cs typeface="Helvetica" pitchFamily="34" charset="0"/>
              </a:rPr>
              <a:t>novel</a:t>
            </a:r>
            <a:r>
              <a:rPr lang="en-US" sz="3000" b="1" dirty="0">
                <a:solidFill>
                  <a:srgbClr val="FF0000"/>
                </a:solidFill>
                <a:cs typeface="Helvetica" pitchFamily="34" charset="0"/>
              </a:rPr>
              <a:t> </a:t>
            </a:r>
            <a:r>
              <a:rPr lang="en-US" sz="3000" b="1" dirty="0">
                <a:cs typeface="Helvetica" pitchFamily="34" charset="0"/>
              </a:rPr>
              <a:t>plausible layout structures</a:t>
            </a:r>
            <a:endParaRPr lang="en-US" sz="3000" i="1" dirty="0">
              <a:solidFill>
                <a:srgbClr val="FF0000"/>
              </a:solidFill>
            </a:endParaRPr>
          </a:p>
        </p:txBody>
      </p:sp>
      <p:pic>
        <p:nvPicPr>
          <p:cNvPr id="22" name="Picture 3" descr="C:\Users\abc\Desktop\SIGGRAPH ASIA 2012\Presentation Slides\Equations\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4999"/>
            <a:ext cx="1752600" cy="275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bc\Desktop\SIGGRAPH ASIA 2012\Presentation Slides\Equations\LP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1520732" cy="64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Layout structure Model</a:t>
            </a:r>
          </a:p>
        </p:txBody>
      </p:sp>
    </p:spTree>
    <p:extLst>
      <p:ext uri="{BB962C8B-B14F-4D97-AF65-F5344CB8AC3E}">
        <p14:creationId xmlns:p14="http://schemas.microsoft.com/office/powerpoint/2010/main" val="258542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92"/>
    </mc:Choice>
    <mc:Fallback xmlns="">
      <p:transition spd="slow" advTm="3559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52400" y="2222956"/>
            <a:ext cx="8839200" cy="3492044"/>
            <a:chOff x="152400" y="1365706"/>
            <a:chExt cx="8839200" cy="3492044"/>
          </a:xfrm>
        </p:grpSpPr>
        <p:grpSp>
          <p:nvGrpSpPr>
            <p:cNvPr id="28" name="Group 27"/>
            <p:cNvGrpSpPr/>
            <p:nvPr/>
          </p:nvGrpSpPr>
          <p:grpSpPr>
            <a:xfrm>
              <a:off x="239790" y="1494398"/>
              <a:ext cx="8751810" cy="3363352"/>
              <a:chOff x="239790" y="1494398"/>
              <a:chExt cx="8751810" cy="336335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6781800" y="1494398"/>
                <a:ext cx="2209800" cy="3363352"/>
                <a:chOff x="6781800" y="1494398"/>
                <a:chExt cx="2209800" cy="3363352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>
                  <a:off x="6781800" y="1524000"/>
                  <a:ext cx="2209800" cy="0"/>
                </a:xfrm>
                <a:prstGeom prst="line">
                  <a:avLst/>
                </a:prstGeom>
                <a:ln w="5715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6781800" y="1504950"/>
                  <a:ext cx="0" cy="3352800"/>
                </a:xfrm>
                <a:prstGeom prst="line">
                  <a:avLst/>
                </a:prstGeom>
                <a:ln w="5715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6781800" y="4831277"/>
                  <a:ext cx="2209800" cy="0"/>
                </a:xfrm>
                <a:prstGeom prst="line">
                  <a:avLst/>
                </a:prstGeom>
                <a:ln w="5715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8972550" y="1494398"/>
                  <a:ext cx="0" cy="3352800"/>
                </a:xfrm>
                <a:prstGeom prst="line">
                  <a:avLst/>
                </a:prstGeom>
                <a:ln w="5715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TextBox 77"/>
              <p:cNvSpPr txBox="1"/>
              <p:nvPr/>
            </p:nvSpPr>
            <p:spPr>
              <a:xfrm>
                <a:off x="4137035" y="1809750"/>
                <a:ext cx="7900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cs typeface="Times New Roman" pitchFamily="18" charset="0"/>
                  </a:rPr>
                  <a:t>Root</a:t>
                </a:r>
              </a:p>
            </p:txBody>
          </p:sp>
          <p:pic>
            <p:nvPicPr>
              <p:cNvPr id="122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9790" y="1593292"/>
                <a:ext cx="2035504" cy="3154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7" name="Rectangle 96"/>
            <p:cNvSpPr/>
            <p:nvPr/>
          </p:nvSpPr>
          <p:spPr>
            <a:xfrm>
              <a:off x="152400" y="1365706"/>
              <a:ext cx="213969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©AYOYAMA </a:t>
              </a:r>
              <a:r>
                <a:rPr lang="en-US" sz="1000" dirty="0" err="1"/>
                <a:t>Gosho</a:t>
              </a:r>
              <a:r>
                <a:rPr lang="en-US" sz="1000" dirty="0"/>
                <a:t> / </a:t>
              </a:r>
              <a:r>
                <a:rPr lang="en-US" sz="1000" dirty="0" err="1"/>
                <a:t>Shogakukan</a:t>
              </a:r>
              <a:r>
                <a:rPr lang="en-US" sz="1000" dirty="0"/>
                <a:t> Inc.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Layout structure 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" y="1059620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Generative process: recursive spatial division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292096" y="2443839"/>
            <a:ext cx="6699504" cy="3161428"/>
            <a:chOff x="2292096" y="1586589"/>
            <a:chExt cx="6699504" cy="3161428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6030947" y="2933019"/>
              <a:ext cx="55015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6781800" y="2956075"/>
              <a:ext cx="2209800" cy="652874"/>
              <a:chOff x="6781800" y="2956075"/>
              <a:chExt cx="2209800" cy="652874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6781800" y="2956075"/>
                <a:ext cx="2209800" cy="0"/>
              </a:xfrm>
              <a:prstGeom prst="line">
                <a:avLst/>
              </a:pr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6781800" y="3608949"/>
                <a:ext cx="2209800" cy="0"/>
              </a:xfrm>
              <a:prstGeom prst="line">
                <a:avLst/>
              </a:pr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Arrow Connector 37"/>
            <p:cNvCxnSpPr/>
            <p:nvPr/>
          </p:nvCxnSpPr>
          <p:spPr>
            <a:xfrm>
              <a:off x="2555904" y="2933019"/>
              <a:ext cx="55015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3363724" y="2271415"/>
              <a:ext cx="2481563" cy="704486"/>
              <a:chOff x="3363724" y="2271415"/>
              <a:chExt cx="2481563" cy="704486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3363724" y="2514236"/>
                <a:ext cx="5132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cs typeface="Times New Roman" pitchFamily="18" charset="0"/>
                  </a:rPr>
                  <a:t>R1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275406" y="2514236"/>
                <a:ext cx="5132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cs typeface="Times New Roman" pitchFamily="18" charset="0"/>
                  </a:rPr>
                  <a:t>R2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332005" y="2514236"/>
                <a:ext cx="5132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cs typeface="Times New Roman" pitchFamily="18" charset="0"/>
                  </a:rPr>
                  <a:t>R3</a:t>
                </a: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620365" y="2271415"/>
                <a:ext cx="1968281" cy="242821"/>
                <a:chOff x="3620365" y="2271415"/>
                <a:chExt cx="1968281" cy="242821"/>
              </a:xfrm>
            </p:grpSpPr>
            <p:cxnSp>
              <p:nvCxnSpPr>
                <p:cNvPr id="88" name="Straight Connector 87"/>
                <p:cNvCxnSpPr>
                  <a:stCxn id="78" idx="2"/>
                  <a:endCxn id="79" idx="0"/>
                </p:cNvCxnSpPr>
                <p:nvPr/>
              </p:nvCxnSpPr>
              <p:spPr>
                <a:xfrm flipH="1">
                  <a:off x="3620365" y="2271415"/>
                  <a:ext cx="911682" cy="2428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>
                  <a:stCxn id="78" idx="2"/>
                  <a:endCxn id="80" idx="0"/>
                </p:cNvCxnSpPr>
                <p:nvPr/>
              </p:nvCxnSpPr>
              <p:spPr>
                <a:xfrm>
                  <a:off x="4532047" y="2271415"/>
                  <a:ext cx="0" cy="2428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>
                  <a:stCxn id="78" idx="2"/>
                  <a:endCxn id="81" idx="0"/>
                </p:cNvCxnSpPr>
                <p:nvPr/>
              </p:nvCxnSpPr>
              <p:spPr>
                <a:xfrm>
                  <a:off x="4532047" y="2271415"/>
                  <a:ext cx="1056599" cy="2428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" name="Group 2"/>
            <p:cNvGrpSpPr/>
            <p:nvPr/>
          </p:nvGrpSpPr>
          <p:grpSpPr>
            <a:xfrm>
              <a:off x="2292096" y="1586589"/>
              <a:ext cx="5094" cy="3161428"/>
              <a:chOff x="2292096" y="1586589"/>
              <a:chExt cx="5094" cy="3161428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2297190" y="1586589"/>
                <a:ext cx="0" cy="136948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2295716" y="3014408"/>
                <a:ext cx="0" cy="499023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2292096" y="3587647"/>
                <a:ext cx="0" cy="116037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370542" y="3833151"/>
            <a:ext cx="4413337" cy="668785"/>
            <a:chOff x="370542" y="2975901"/>
            <a:chExt cx="4413337" cy="668785"/>
          </a:xfrm>
        </p:grpSpPr>
        <p:grpSp>
          <p:nvGrpSpPr>
            <p:cNvPr id="14" name="Group 13"/>
            <p:cNvGrpSpPr/>
            <p:nvPr/>
          </p:nvGrpSpPr>
          <p:grpSpPr>
            <a:xfrm>
              <a:off x="4280215" y="2975901"/>
              <a:ext cx="503664" cy="668785"/>
              <a:chOff x="4280215" y="2975901"/>
              <a:chExt cx="503664" cy="668785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4280215" y="3183021"/>
                <a:ext cx="503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70C0"/>
                    </a:solidFill>
                    <a:cs typeface="Times New Roman" pitchFamily="18" charset="0"/>
                  </a:rPr>
                  <a:t>C1</a:t>
                </a:r>
              </a:p>
            </p:txBody>
          </p:sp>
          <p:cxnSp>
            <p:nvCxnSpPr>
              <p:cNvPr id="93" name="Straight Connector 92"/>
              <p:cNvCxnSpPr>
                <a:stCxn id="80" idx="2"/>
                <a:endCxn id="84" idx="0"/>
              </p:cNvCxnSpPr>
              <p:nvPr/>
            </p:nvCxnSpPr>
            <p:spPr>
              <a:xfrm>
                <a:off x="4532047" y="2975901"/>
                <a:ext cx="0" cy="2071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2" name="Straight Connector 131"/>
            <p:cNvCxnSpPr/>
            <p:nvPr/>
          </p:nvCxnSpPr>
          <p:spPr>
            <a:xfrm flipH="1">
              <a:off x="370542" y="3029767"/>
              <a:ext cx="190475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70542" y="2406111"/>
            <a:ext cx="7535208" cy="2105822"/>
            <a:chOff x="370542" y="1548861"/>
            <a:chExt cx="7535208" cy="2105822"/>
          </a:xfrm>
        </p:grpSpPr>
        <p:grpSp>
          <p:nvGrpSpPr>
            <p:cNvPr id="13" name="Group 12"/>
            <p:cNvGrpSpPr/>
            <p:nvPr/>
          </p:nvGrpSpPr>
          <p:grpSpPr>
            <a:xfrm>
              <a:off x="3087621" y="2975901"/>
              <a:ext cx="1103669" cy="678782"/>
              <a:chOff x="3087621" y="2975901"/>
              <a:chExt cx="1103669" cy="678782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3087621" y="3193018"/>
                <a:ext cx="503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70C0"/>
                    </a:solidFill>
                    <a:cs typeface="Times New Roman" pitchFamily="18" charset="0"/>
                  </a:rPr>
                  <a:t>C2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3687626" y="3193018"/>
                <a:ext cx="503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70C0"/>
                    </a:solidFill>
                    <a:cs typeface="Times New Roman" pitchFamily="18" charset="0"/>
                  </a:rPr>
                  <a:t>C1</a:t>
                </a: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339453" y="2975901"/>
                <a:ext cx="600005" cy="217117"/>
                <a:chOff x="3339453" y="2975901"/>
                <a:chExt cx="600005" cy="217117"/>
              </a:xfrm>
            </p:grpSpPr>
            <p:cxnSp>
              <p:nvCxnSpPr>
                <p:cNvPr id="91" name="Straight Connector 90"/>
                <p:cNvCxnSpPr>
                  <a:stCxn id="79" idx="2"/>
                  <a:endCxn id="82" idx="0"/>
                </p:cNvCxnSpPr>
                <p:nvPr/>
              </p:nvCxnSpPr>
              <p:spPr>
                <a:xfrm flipH="1">
                  <a:off x="3339453" y="2975901"/>
                  <a:ext cx="280912" cy="21711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>
                  <a:stCxn id="79" idx="2"/>
                  <a:endCxn id="83" idx="0"/>
                </p:cNvCxnSpPr>
                <p:nvPr/>
              </p:nvCxnSpPr>
              <p:spPr>
                <a:xfrm>
                  <a:off x="3620365" y="2975901"/>
                  <a:ext cx="319093" cy="21711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Group 3"/>
            <p:cNvGrpSpPr/>
            <p:nvPr/>
          </p:nvGrpSpPr>
          <p:grpSpPr>
            <a:xfrm>
              <a:off x="370542" y="1593292"/>
              <a:ext cx="1921554" cy="0"/>
              <a:chOff x="370542" y="1593292"/>
              <a:chExt cx="1921554" cy="0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 flipH="1">
                <a:off x="1274343" y="1593292"/>
                <a:ext cx="1017753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H="1">
                <a:off x="370542" y="1593292"/>
                <a:ext cx="832938" cy="0"/>
              </a:xfrm>
              <a:prstGeom prst="line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6" name="Straight Connector 145"/>
            <p:cNvCxnSpPr/>
            <p:nvPr/>
          </p:nvCxnSpPr>
          <p:spPr>
            <a:xfrm flipV="1">
              <a:off x="7905750" y="1548861"/>
              <a:ext cx="0" cy="1407214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70542" y="2443839"/>
            <a:ext cx="7535208" cy="2753894"/>
            <a:chOff x="370542" y="1586589"/>
            <a:chExt cx="7535208" cy="2753894"/>
          </a:xfrm>
        </p:grpSpPr>
        <p:grpSp>
          <p:nvGrpSpPr>
            <p:cNvPr id="20" name="Group 19"/>
            <p:cNvGrpSpPr/>
            <p:nvPr/>
          </p:nvGrpSpPr>
          <p:grpSpPr>
            <a:xfrm>
              <a:off x="2849112" y="3654683"/>
              <a:ext cx="1037088" cy="685800"/>
              <a:chOff x="2849112" y="3654683"/>
              <a:chExt cx="1037088" cy="6858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849112" y="3878818"/>
                <a:ext cx="1037088" cy="461665"/>
                <a:chOff x="2849112" y="3878818"/>
                <a:chExt cx="1037088" cy="461665"/>
              </a:xfrm>
            </p:grpSpPr>
            <p:sp>
              <p:nvSpPr>
                <p:cNvPr id="74" name="TextBox 73"/>
                <p:cNvSpPr txBox="1"/>
                <p:nvPr/>
              </p:nvSpPr>
              <p:spPr>
                <a:xfrm>
                  <a:off x="3372918" y="3878818"/>
                  <a:ext cx="5132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FF0000"/>
                      </a:solidFill>
                      <a:cs typeface="Times New Roman" pitchFamily="18" charset="0"/>
                    </a:rPr>
                    <a:t>R2</a:t>
                  </a: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2849112" y="3878818"/>
                  <a:ext cx="5132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FF0000"/>
                      </a:solidFill>
                      <a:cs typeface="Times New Roman" pitchFamily="18" charset="0"/>
                    </a:rPr>
                    <a:t>R1</a:t>
                  </a: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3105753" y="3654683"/>
                <a:ext cx="523806" cy="224135"/>
                <a:chOff x="3105753" y="3654683"/>
                <a:chExt cx="523806" cy="224135"/>
              </a:xfrm>
            </p:grpSpPr>
            <p:cxnSp>
              <p:nvCxnSpPr>
                <p:cNvPr id="76" name="Straight Connector 75"/>
                <p:cNvCxnSpPr>
                  <a:endCxn id="75" idx="0"/>
                </p:cNvCxnSpPr>
                <p:nvPr/>
              </p:nvCxnSpPr>
              <p:spPr>
                <a:xfrm flipH="1">
                  <a:off x="3105753" y="3654683"/>
                  <a:ext cx="219006" cy="22413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>
                  <a:endCxn id="74" idx="0"/>
                </p:cNvCxnSpPr>
                <p:nvPr/>
              </p:nvCxnSpPr>
              <p:spPr>
                <a:xfrm>
                  <a:off x="3324759" y="3654683"/>
                  <a:ext cx="304800" cy="22413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4"/>
            <p:cNvGrpSpPr/>
            <p:nvPr/>
          </p:nvGrpSpPr>
          <p:grpSpPr>
            <a:xfrm>
              <a:off x="370542" y="1586589"/>
              <a:ext cx="0" cy="1369486"/>
              <a:chOff x="370542" y="1586589"/>
              <a:chExt cx="0" cy="1369486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>
                <a:off x="370542" y="1586589"/>
                <a:ext cx="0" cy="791693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370542" y="2426867"/>
                <a:ext cx="0" cy="52920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7" name="Straight Connector 146"/>
            <p:cNvCxnSpPr/>
            <p:nvPr/>
          </p:nvCxnSpPr>
          <p:spPr>
            <a:xfrm>
              <a:off x="6781800" y="2272619"/>
              <a:ext cx="1123950" cy="0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70542" y="3833151"/>
            <a:ext cx="7914196" cy="1852695"/>
            <a:chOff x="370542" y="2975901"/>
            <a:chExt cx="7914196" cy="1852695"/>
          </a:xfrm>
        </p:grpSpPr>
        <p:grpSp>
          <p:nvGrpSpPr>
            <p:cNvPr id="17" name="Group 16"/>
            <p:cNvGrpSpPr/>
            <p:nvPr/>
          </p:nvGrpSpPr>
          <p:grpSpPr>
            <a:xfrm>
              <a:off x="4931320" y="2975901"/>
              <a:ext cx="1351459" cy="678782"/>
              <a:chOff x="4931320" y="2975901"/>
              <a:chExt cx="1351459" cy="67878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931320" y="3193018"/>
                <a:ext cx="1351459" cy="461665"/>
                <a:chOff x="4931320" y="3193018"/>
                <a:chExt cx="1351459" cy="461665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4931320" y="3193018"/>
                  <a:ext cx="50366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0070C0"/>
                      </a:solidFill>
                      <a:cs typeface="Times New Roman" pitchFamily="18" charset="0"/>
                    </a:rPr>
                    <a:t>C3</a:t>
                  </a: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5336815" y="3193018"/>
                  <a:ext cx="50366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0070C0"/>
                      </a:solidFill>
                      <a:cs typeface="Times New Roman" pitchFamily="18" charset="0"/>
                    </a:rPr>
                    <a:t>C2</a:t>
                  </a: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5779115" y="3193018"/>
                  <a:ext cx="50366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0070C0"/>
                      </a:solidFill>
                      <a:cs typeface="Times New Roman" pitchFamily="18" charset="0"/>
                    </a:rPr>
                    <a:t>C1</a:t>
                  </a: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5183152" y="2975901"/>
                <a:ext cx="847795" cy="217117"/>
                <a:chOff x="5183152" y="2975901"/>
                <a:chExt cx="847795" cy="217117"/>
              </a:xfrm>
            </p:grpSpPr>
            <p:cxnSp>
              <p:nvCxnSpPr>
                <p:cNvPr id="94" name="Straight Connector 93"/>
                <p:cNvCxnSpPr>
                  <a:stCxn id="81" idx="2"/>
                  <a:endCxn id="87" idx="0"/>
                </p:cNvCxnSpPr>
                <p:nvPr/>
              </p:nvCxnSpPr>
              <p:spPr>
                <a:xfrm>
                  <a:off x="5588646" y="2975901"/>
                  <a:ext cx="442301" cy="21711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>
                  <a:stCxn id="81" idx="2"/>
                  <a:endCxn id="86" idx="0"/>
                </p:cNvCxnSpPr>
                <p:nvPr/>
              </p:nvCxnSpPr>
              <p:spPr>
                <a:xfrm>
                  <a:off x="5588646" y="2975901"/>
                  <a:ext cx="1" cy="21711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81" idx="2"/>
                  <a:endCxn id="85" idx="0"/>
                </p:cNvCxnSpPr>
                <p:nvPr/>
              </p:nvCxnSpPr>
              <p:spPr>
                <a:xfrm flipH="1">
                  <a:off x="5183152" y="2975901"/>
                  <a:ext cx="405494" cy="21711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370542" y="3608949"/>
              <a:ext cx="1904752" cy="0"/>
              <a:chOff x="370542" y="3608949"/>
              <a:chExt cx="1904752" cy="0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 flipH="1">
                <a:off x="1658270" y="3608949"/>
                <a:ext cx="617024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H="1">
                <a:off x="950100" y="3608949"/>
                <a:ext cx="692564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H="1">
                <a:off x="370542" y="3608949"/>
                <a:ext cx="522748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7620000" y="3587647"/>
              <a:ext cx="664738" cy="1240949"/>
              <a:chOff x="7620000" y="3587647"/>
              <a:chExt cx="664738" cy="1240949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flipV="1">
                <a:off x="7620000" y="3587647"/>
                <a:ext cx="0" cy="1219647"/>
              </a:xfrm>
              <a:prstGeom prst="line">
                <a:avLst/>
              </a:pr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V="1">
                <a:off x="8284738" y="3608949"/>
                <a:ext cx="0" cy="1219647"/>
              </a:xfrm>
              <a:prstGeom prst="line">
                <a:avLst/>
              </a:pr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32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18"/>
    </mc:Choice>
    <mc:Fallback xmlns="">
      <p:transition spd="slow" advTm="22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Layout structure 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" y="1098592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Parameterization: spatial division instance</a:t>
            </a:r>
            <a:endParaRPr lang="en-US" sz="3000" dirty="0">
              <a:cs typeface="Helvetica" pitchFamily="34" charset="0"/>
            </a:endParaRP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739754" y="2934572"/>
            <a:ext cx="4756450" cy="822065"/>
            <a:chOff x="3409693" y="2266950"/>
            <a:chExt cx="4756450" cy="8220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4098939" y="2266950"/>
                  <a:ext cx="406720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:</m:t>
                      </m:r>
                    </m:oMath>
                  </a14:m>
                  <a:r>
                    <a:rPr lang="en-US" sz="2800" dirty="0"/>
                    <a:t> </a:t>
                  </a:r>
                  <a:r>
                    <a:rPr lang="en-US" sz="2800" b="1" dirty="0"/>
                    <a:t>Instance label [</a:t>
                  </a:r>
                  <a:r>
                    <a:rPr lang="en-US" sz="2800" dirty="0"/>
                    <a:t>Root-R</a:t>
                  </a:r>
                  <a:r>
                    <a:rPr lang="en-US" sz="2800" b="1" dirty="0"/>
                    <a:t>]</a:t>
                  </a: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939" y="2266950"/>
                  <a:ext cx="4067204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465" r="-2099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Arrow Connector 57"/>
            <p:cNvCxnSpPr/>
            <p:nvPr/>
          </p:nvCxnSpPr>
          <p:spPr>
            <a:xfrm>
              <a:off x="3409693" y="3089015"/>
              <a:ext cx="55015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429000" y="3620372"/>
                <a:ext cx="36309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/>
                  <a:t> : </a:t>
                </a:r>
                <a:r>
                  <a:rPr lang="en-US" sz="2800" b="1" dirty="0"/>
                  <a:t>Number of rows [</a:t>
                </a:r>
                <a:r>
                  <a:rPr lang="en-US" sz="2800" dirty="0"/>
                  <a:t>3</a:t>
                </a:r>
                <a:r>
                  <a:rPr lang="en-US" sz="2800" b="1" dirty="0"/>
                  <a:t>]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620372"/>
                <a:ext cx="3630930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r="-2353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179275"/>
            <a:ext cx="2035504" cy="315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" name="Group 122"/>
          <p:cNvGrpSpPr/>
          <p:nvPr/>
        </p:nvGrpSpPr>
        <p:grpSpPr>
          <a:xfrm>
            <a:off x="2052212" y="2172572"/>
            <a:ext cx="5094" cy="3161428"/>
            <a:chOff x="3801705" y="387269"/>
            <a:chExt cx="8295" cy="5147820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3810000" y="387269"/>
              <a:ext cx="0" cy="22299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807600" y="2712217"/>
              <a:ext cx="0" cy="81256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3801705" y="3645634"/>
              <a:ext cx="0" cy="188945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102590" y="2196479"/>
            <a:ext cx="7284132" cy="3137521"/>
            <a:chOff x="2772529" y="1528857"/>
            <a:chExt cx="7284132" cy="31375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4142734" y="3623894"/>
                  <a:ext cx="591392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𝐗</m:t>
                      </m:r>
                    </m:oMath>
                  </a14:m>
                  <a:r>
                    <a:rPr lang="en-US" sz="2800" dirty="0"/>
                    <a:t>: </a:t>
                  </a:r>
                  <a:r>
                    <a:rPr lang="en-US" sz="2800" b="1" dirty="0"/>
                    <a:t>Splitting configuration [</a:t>
                  </a:r>
                  <a:r>
                    <a:rPr lang="en-US" sz="2800" dirty="0"/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2800" dirty="0"/>
                    <a:t>)</a:t>
                  </a:r>
                  <a:r>
                    <a:rPr lang="en-US" sz="2800" b="1" dirty="0"/>
                    <a:t>] </a:t>
                  </a: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2734" y="3623894"/>
                  <a:ext cx="5913927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0465" r="-1134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/>
            <p:cNvGrpSpPr/>
            <p:nvPr/>
          </p:nvGrpSpPr>
          <p:grpSpPr>
            <a:xfrm>
              <a:off x="2772529" y="1528857"/>
              <a:ext cx="704640" cy="3137521"/>
              <a:chOff x="2772529" y="1528857"/>
              <a:chExt cx="704640" cy="3137521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772529" y="1528857"/>
                <a:ext cx="697524" cy="1331630"/>
                <a:chOff x="2772529" y="1528857"/>
                <a:chExt cx="697524" cy="133163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2895600" y="2015267"/>
                      <a:ext cx="57445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  <a:ea typeface="Cambria Math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sz="2400" b="0" i="0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b="0" dirty="0">
                        <a:ea typeface="Cambria Math"/>
                      </a:endParaRPr>
                    </a:p>
                  </p:txBody>
                </p:sp>
              </mc:Choice>
              <mc:Fallback xmlns="">
                <p:sp>
                  <p:nvSpPr>
                    <p:cNvPr id="18" name="Rectangle 1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5600" y="2015267"/>
                      <a:ext cx="574453" cy="461665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9" name="Right Brace 18"/>
                <p:cNvSpPr/>
                <p:nvPr/>
              </p:nvSpPr>
              <p:spPr>
                <a:xfrm>
                  <a:off x="2772529" y="1528857"/>
                  <a:ext cx="152389" cy="1331630"/>
                </a:xfrm>
                <a:prstGeom prst="rightBrac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2814561" y="2942044"/>
                <a:ext cx="657979" cy="520428"/>
                <a:chOff x="2814561" y="2942044"/>
                <a:chExt cx="657979" cy="52042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3" name="Rectangle 132"/>
                    <p:cNvSpPr/>
                    <p:nvPr/>
                  </p:nvSpPr>
                  <p:spPr>
                    <a:xfrm>
                      <a:off x="2890971" y="3000807"/>
                      <a:ext cx="58156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  <a:ea typeface="Cambria Math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sz="2400" b="0" i="0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b="0" dirty="0">
                        <a:ea typeface="Cambria Math"/>
                      </a:endParaRPr>
                    </a:p>
                  </p:txBody>
                </p:sp>
              </mc:Choice>
              <mc:Fallback xmlns="">
                <p:sp>
                  <p:nvSpPr>
                    <p:cNvPr id="133" name="Rectangle 13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0971" y="3000807"/>
                      <a:ext cx="581569" cy="461665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8" name="Right Brace 137"/>
                <p:cNvSpPr/>
                <p:nvPr/>
              </p:nvSpPr>
              <p:spPr>
                <a:xfrm>
                  <a:off x="2814561" y="2942044"/>
                  <a:ext cx="76194" cy="457675"/>
                </a:xfrm>
                <a:prstGeom prst="rightBrac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2810625" y="3506569"/>
                <a:ext cx="666544" cy="1159809"/>
                <a:chOff x="2810625" y="3506569"/>
                <a:chExt cx="666544" cy="115980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4" name="Rectangle 133"/>
                    <p:cNvSpPr/>
                    <p:nvPr/>
                  </p:nvSpPr>
                  <p:spPr>
                    <a:xfrm>
                      <a:off x="2895600" y="3919342"/>
                      <a:ext cx="58156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  <a:ea typeface="Cambria Math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sz="2400" b="0" i="0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b="0" dirty="0">
                        <a:ea typeface="Cambria Math"/>
                      </a:endParaRPr>
                    </a:p>
                  </p:txBody>
                </p:sp>
              </mc:Choice>
              <mc:Fallback xmlns="">
                <p:sp>
                  <p:nvSpPr>
                    <p:cNvPr id="134" name="Rectangle 13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5600" y="3919342"/>
                      <a:ext cx="581569" cy="461665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9" name="Right Brace 138"/>
                <p:cNvSpPr/>
                <p:nvPr/>
              </p:nvSpPr>
              <p:spPr>
                <a:xfrm>
                  <a:off x="2810625" y="3506569"/>
                  <a:ext cx="109893" cy="1159809"/>
                </a:xfrm>
                <a:prstGeom prst="rightBrac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6" name="Rectangle 25"/>
          <p:cNvSpPr/>
          <p:nvPr/>
        </p:nvSpPr>
        <p:spPr>
          <a:xfrm>
            <a:off x="-76200" y="1926186"/>
            <a:ext cx="2128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©AYOYAMA </a:t>
            </a:r>
            <a:r>
              <a:rPr lang="en-US" sz="1000" dirty="0" err="1"/>
              <a:t>Gosho</a:t>
            </a:r>
            <a:r>
              <a:rPr lang="en-US" sz="1000" dirty="0"/>
              <a:t> / </a:t>
            </a:r>
            <a:r>
              <a:rPr lang="en-US" sz="1000" dirty="0" err="1"/>
              <a:t>Shogakukan</a:t>
            </a:r>
            <a:r>
              <a:rPr lang="en-US" sz="1000" dirty="0"/>
              <a:t> Inc.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771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Layout structure Model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52400" y="2672973"/>
                <a:ext cx="27585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: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Instance label</a:t>
                </a: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672973"/>
                <a:ext cx="2758512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309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52400" y="3358773"/>
                <a:ext cx="31323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/>
                  <a:t> : </a:t>
                </a:r>
                <a:r>
                  <a:rPr lang="en-US" sz="2800" b="1" dirty="0"/>
                  <a:t>Number of rows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358773"/>
                <a:ext cx="3132396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r="-2724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52400" y="4029917"/>
                <a:ext cx="41361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ea typeface="Cambria Math"/>
                      </a:rPr>
                      <m:t>𝐗</m:t>
                    </m:r>
                  </m:oMath>
                </a14:m>
                <a:r>
                  <a:rPr lang="en-US" sz="2800" b="1" dirty="0"/>
                  <a:t>  </a:t>
                </a:r>
                <a:r>
                  <a:rPr lang="en-US" sz="2800" dirty="0"/>
                  <a:t>: </a:t>
                </a:r>
                <a:r>
                  <a:rPr lang="en-US" sz="2800" b="1" dirty="0"/>
                  <a:t>Splitting configuration 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029917"/>
                <a:ext cx="4136197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0465" r="-191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984553" y="2132921"/>
            <a:ext cx="4473647" cy="3338017"/>
            <a:chOff x="3480128" y="1619537"/>
            <a:chExt cx="4189621" cy="3126091"/>
          </a:xfrm>
        </p:grpSpPr>
        <p:grpSp>
          <p:nvGrpSpPr>
            <p:cNvPr id="5" name="Group 4"/>
            <p:cNvGrpSpPr/>
            <p:nvPr/>
          </p:nvGrpSpPr>
          <p:grpSpPr>
            <a:xfrm>
              <a:off x="3733800" y="1619537"/>
              <a:ext cx="3935949" cy="3126091"/>
              <a:chOff x="3733800" y="1619537"/>
              <a:chExt cx="3935949" cy="3126091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4343400" y="1619537"/>
                <a:ext cx="1557585" cy="2412021"/>
                <a:chOff x="4343400" y="1619537"/>
                <a:chExt cx="1557585" cy="2412021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5274894" y="1619537"/>
                  <a:ext cx="602319" cy="602319"/>
                </a:xfrm>
                <a:prstGeom prst="ellipse">
                  <a:avLst/>
                </a:prstGeom>
                <a:noFill/>
                <a:ln w="571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5333009" y="1659086"/>
                      <a:ext cx="567976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𝓛</m:t>
                            </m:r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oMath>
                        </m:oMathPara>
                      </a14:m>
                      <a:endParaRPr lang="en-US" sz="2800" b="1" dirty="0"/>
                    </a:p>
                  </p:txBody>
                </p:sp>
              </mc:Choice>
              <mc:Fallback xmlns="">
                <p:sp>
                  <p:nvSpPr>
                    <p:cNvPr id="36" name="Rectangle 3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33009" y="1659086"/>
                      <a:ext cx="567976" cy="523220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8" name="Oval 37"/>
                <p:cNvSpPr/>
                <p:nvPr/>
              </p:nvSpPr>
              <p:spPr>
                <a:xfrm>
                  <a:off x="4343400" y="2511872"/>
                  <a:ext cx="602319" cy="602319"/>
                </a:xfrm>
                <a:prstGeom prst="ellipse">
                  <a:avLst/>
                </a:prstGeom>
                <a:noFill/>
                <a:ln w="571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4375094" y="2551421"/>
                      <a:ext cx="538930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𝑵</m:t>
                            </m:r>
                          </m:oMath>
                        </m:oMathPara>
                      </a14:m>
                      <a:endParaRPr lang="en-US" sz="2800" b="1" dirty="0"/>
                    </a:p>
                  </p:txBody>
                </p:sp>
              </mc:Choice>
              <mc:Fallback xmlns="">
                <p:sp>
                  <p:nvSpPr>
                    <p:cNvPr id="39" name="Rectangle 3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75094" y="2551421"/>
                      <a:ext cx="538930" cy="523220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1" name="Oval 40"/>
                <p:cNvSpPr/>
                <p:nvPr/>
              </p:nvSpPr>
              <p:spPr>
                <a:xfrm>
                  <a:off x="5295365" y="3429239"/>
                  <a:ext cx="602319" cy="602319"/>
                </a:xfrm>
                <a:prstGeom prst="ellipse">
                  <a:avLst/>
                </a:prstGeom>
                <a:noFill/>
                <a:ln w="571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5351906" y="3468788"/>
                      <a:ext cx="489236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>
                                <a:latin typeface="Cambria Math"/>
                                <a:ea typeface="Cambria Math"/>
                              </a:rPr>
                              <m:t>𝐗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2" name="Rectangle 4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51906" y="3468788"/>
                      <a:ext cx="489236" cy="523220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3" name="Straight Arrow Connector 42"/>
                <p:cNvCxnSpPr>
                  <a:stCxn id="35" idx="3"/>
                  <a:endCxn id="38" idx="7"/>
                </p:cNvCxnSpPr>
                <p:nvPr/>
              </p:nvCxnSpPr>
              <p:spPr>
                <a:xfrm flipH="1">
                  <a:off x="4857511" y="2133648"/>
                  <a:ext cx="505591" cy="466432"/>
                </a:xfrm>
                <a:prstGeom prst="straightConnector1">
                  <a:avLst/>
                </a:prstGeom>
                <a:ln w="76200"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>
                  <a:stCxn id="35" idx="4"/>
                  <a:endCxn id="41" idx="0"/>
                </p:cNvCxnSpPr>
                <p:nvPr/>
              </p:nvCxnSpPr>
              <p:spPr>
                <a:xfrm>
                  <a:off x="5576054" y="2221856"/>
                  <a:ext cx="20471" cy="1207383"/>
                </a:xfrm>
                <a:prstGeom prst="straightConnector1">
                  <a:avLst/>
                </a:prstGeom>
                <a:ln w="76200"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>
                  <a:stCxn id="38" idx="5"/>
                  <a:endCxn id="41" idx="1"/>
                </p:cNvCxnSpPr>
                <p:nvPr/>
              </p:nvCxnSpPr>
              <p:spPr>
                <a:xfrm>
                  <a:off x="4857511" y="3025983"/>
                  <a:ext cx="526062" cy="491464"/>
                </a:xfrm>
                <a:prstGeom prst="straightConnector1">
                  <a:avLst/>
                </a:prstGeom>
                <a:ln w="76200"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" name="Rectangle 2"/>
              <p:cNvSpPr/>
              <p:nvPr/>
            </p:nvSpPr>
            <p:spPr>
              <a:xfrm>
                <a:off x="3733800" y="4283963"/>
                <a:ext cx="39359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cs typeface="Helvetica" pitchFamily="34" charset="0"/>
                  </a:rPr>
                  <a:t>Probabilistic graphical model </a:t>
                </a:r>
                <a:endParaRPr lang="en-US" sz="2400" dirty="0"/>
              </a:p>
            </p:txBody>
          </p:sp>
        </p:grpSp>
        <p:cxnSp>
          <p:nvCxnSpPr>
            <p:cNvPr id="51" name="Straight Arrow Connector 50"/>
            <p:cNvCxnSpPr/>
            <p:nvPr/>
          </p:nvCxnSpPr>
          <p:spPr>
            <a:xfrm>
              <a:off x="3480128" y="2911699"/>
              <a:ext cx="55015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90500" y="1098592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Parameterization: spatial division instance</a:t>
            </a:r>
            <a:endParaRPr lang="en-US" sz="3000" dirty="0">
              <a:cs typeface="Helvetic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25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Background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499" y="1027093"/>
            <a:ext cx="8932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Manga layout is crucial for manga production, with unique styles  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0244" y="2581487"/>
            <a:ext cx="2160959" cy="308152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1891" y="2581487"/>
            <a:ext cx="2160959" cy="308152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2425" y="2325990"/>
            <a:ext cx="22099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©AYOYAMA </a:t>
            </a:r>
            <a:r>
              <a:rPr lang="en-US" sz="1000" dirty="0" err="1"/>
              <a:t>Gosho</a:t>
            </a:r>
            <a:r>
              <a:rPr lang="en-US" sz="1000" dirty="0"/>
              <a:t> / </a:t>
            </a:r>
            <a:r>
              <a:rPr lang="en-US" sz="1000" dirty="0" err="1"/>
              <a:t>Shogakukan</a:t>
            </a:r>
            <a:r>
              <a:rPr lang="en-US" sz="1000" dirty="0"/>
              <a:t> Inc.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63" y="2581487"/>
            <a:ext cx="1981200" cy="310048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8612" y="2581487"/>
            <a:ext cx="1971675" cy="308222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643864" y="5786735"/>
            <a:ext cx="2113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Manga pages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23473" y="5772880"/>
            <a:ext cx="205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Their layouts</a:t>
            </a:r>
          </a:p>
        </p:txBody>
      </p:sp>
    </p:spTree>
    <p:extLst>
      <p:ext uri="{BB962C8B-B14F-4D97-AF65-F5344CB8AC3E}">
        <p14:creationId xmlns:p14="http://schemas.microsoft.com/office/powerpoint/2010/main" val="1291164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Layout structure 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" y="1122402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Sample splitting configuration</a:t>
            </a:r>
            <a:endParaRPr lang="en-US" sz="3000" dirty="0">
              <a:cs typeface="Helvetica" pitchFamily="34" charset="0"/>
            </a:endParaRP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52400" y="2672973"/>
                <a:ext cx="27585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: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Instance label</a:t>
                </a: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672973"/>
                <a:ext cx="2758512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309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52400" y="3358773"/>
                <a:ext cx="31323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/>
                  <a:t> : </a:t>
                </a:r>
                <a:r>
                  <a:rPr lang="en-US" sz="2800" b="1" dirty="0"/>
                  <a:t>Number of rows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358773"/>
                <a:ext cx="3132396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r="-2724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52400" y="4029917"/>
                <a:ext cx="41361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ea typeface="Cambria Math"/>
                      </a:rPr>
                      <m:t>𝐗</m:t>
                    </m:r>
                  </m:oMath>
                </a14:m>
                <a:r>
                  <a:rPr lang="en-US" sz="2800" b="1" dirty="0"/>
                  <a:t>  </a:t>
                </a:r>
                <a:r>
                  <a:rPr lang="en-US" sz="2800" dirty="0"/>
                  <a:t>: </a:t>
                </a:r>
                <a:r>
                  <a:rPr lang="en-US" sz="2800" b="1" dirty="0"/>
                  <a:t>Splitting configuration 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029917"/>
                <a:ext cx="4136197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0465" r="-191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984553" y="2132921"/>
            <a:ext cx="4473647" cy="3338017"/>
            <a:chOff x="3480128" y="1619537"/>
            <a:chExt cx="4189621" cy="3126091"/>
          </a:xfrm>
        </p:grpSpPr>
        <p:grpSp>
          <p:nvGrpSpPr>
            <p:cNvPr id="5" name="Group 4"/>
            <p:cNvGrpSpPr/>
            <p:nvPr/>
          </p:nvGrpSpPr>
          <p:grpSpPr>
            <a:xfrm>
              <a:off x="3733800" y="1619537"/>
              <a:ext cx="3935949" cy="3126091"/>
              <a:chOff x="3733800" y="1619537"/>
              <a:chExt cx="3935949" cy="3126091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4343400" y="1619537"/>
                <a:ext cx="1557585" cy="2412021"/>
                <a:chOff x="4343400" y="1619537"/>
                <a:chExt cx="1557585" cy="2412021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5274894" y="1619537"/>
                  <a:ext cx="602319" cy="602319"/>
                </a:xfrm>
                <a:prstGeom prst="ellipse">
                  <a:avLst/>
                </a:prstGeom>
                <a:solidFill>
                  <a:srgbClr val="FFFF00"/>
                </a:solidFill>
                <a:ln w="571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5333009" y="1659086"/>
                      <a:ext cx="567976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𝓛</m:t>
                            </m:r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oMath>
                        </m:oMathPara>
                      </a14:m>
                      <a:endParaRPr lang="en-US" sz="2800" b="1" dirty="0"/>
                    </a:p>
                  </p:txBody>
                </p:sp>
              </mc:Choice>
              <mc:Fallback xmlns="">
                <p:sp>
                  <p:nvSpPr>
                    <p:cNvPr id="36" name="Rectangle 3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33009" y="1659086"/>
                      <a:ext cx="567976" cy="523220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8" name="Oval 37"/>
                <p:cNvSpPr/>
                <p:nvPr/>
              </p:nvSpPr>
              <p:spPr>
                <a:xfrm>
                  <a:off x="4343400" y="2511872"/>
                  <a:ext cx="602319" cy="602319"/>
                </a:xfrm>
                <a:prstGeom prst="ellipse">
                  <a:avLst/>
                </a:prstGeom>
                <a:noFill/>
                <a:ln w="571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4375094" y="2551421"/>
                      <a:ext cx="538930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𝑵</m:t>
                            </m:r>
                          </m:oMath>
                        </m:oMathPara>
                      </a14:m>
                      <a:endParaRPr lang="en-US" sz="2800" b="1" dirty="0"/>
                    </a:p>
                  </p:txBody>
                </p:sp>
              </mc:Choice>
              <mc:Fallback xmlns="">
                <p:sp>
                  <p:nvSpPr>
                    <p:cNvPr id="39" name="Rectangle 3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75094" y="2551421"/>
                      <a:ext cx="538930" cy="523220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1" name="Oval 40"/>
                <p:cNvSpPr/>
                <p:nvPr/>
              </p:nvSpPr>
              <p:spPr>
                <a:xfrm>
                  <a:off x="5295365" y="3429239"/>
                  <a:ext cx="602319" cy="602319"/>
                </a:xfrm>
                <a:prstGeom prst="ellipse">
                  <a:avLst/>
                </a:prstGeom>
                <a:solidFill>
                  <a:schemeClr val="bg1"/>
                </a:solidFill>
                <a:ln w="571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5351906" y="3468788"/>
                      <a:ext cx="489236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>
                                <a:latin typeface="Cambria Math"/>
                                <a:ea typeface="Cambria Math"/>
                              </a:rPr>
                              <m:t>𝐗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2" name="Rectangle 4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51906" y="3468788"/>
                      <a:ext cx="489236" cy="523220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3" name="Straight Arrow Connector 42"/>
                <p:cNvCxnSpPr>
                  <a:stCxn id="35" idx="3"/>
                  <a:endCxn id="38" idx="7"/>
                </p:cNvCxnSpPr>
                <p:nvPr/>
              </p:nvCxnSpPr>
              <p:spPr>
                <a:xfrm flipH="1">
                  <a:off x="4857511" y="2133648"/>
                  <a:ext cx="505591" cy="466432"/>
                </a:xfrm>
                <a:prstGeom prst="straightConnector1">
                  <a:avLst/>
                </a:prstGeom>
                <a:ln w="76200"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>
                  <a:stCxn id="35" idx="4"/>
                  <a:endCxn id="41" idx="0"/>
                </p:cNvCxnSpPr>
                <p:nvPr/>
              </p:nvCxnSpPr>
              <p:spPr>
                <a:xfrm>
                  <a:off x="5576054" y="2221856"/>
                  <a:ext cx="20471" cy="1207383"/>
                </a:xfrm>
                <a:prstGeom prst="straightConnector1">
                  <a:avLst/>
                </a:prstGeom>
                <a:ln w="76200"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>
                  <a:stCxn id="38" idx="5"/>
                  <a:endCxn id="41" idx="1"/>
                </p:cNvCxnSpPr>
                <p:nvPr/>
              </p:nvCxnSpPr>
              <p:spPr>
                <a:xfrm>
                  <a:off x="4857511" y="3025983"/>
                  <a:ext cx="526062" cy="491464"/>
                </a:xfrm>
                <a:prstGeom prst="straightConnector1">
                  <a:avLst/>
                </a:prstGeom>
                <a:ln w="76200"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" name="Rectangle 2"/>
              <p:cNvSpPr/>
              <p:nvPr/>
            </p:nvSpPr>
            <p:spPr>
              <a:xfrm>
                <a:off x="3733800" y="4283963"/>
                <a:ext cx="39359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cs typeface="Helvetica" pitchFamily="34" charset="0"/>
                  </a:rPr>
                  <a:t>Probabilistic graphical model </a:t>
                </a:r>
                <a:endParaRPr lang="en-US" sz="2400" dirty="0"/>
              </a:p>
            </p:txBody>
          </p:sp>
        </p:grpSp>
        <p:cxnSp>
          <p:nvCxnSpPr>
            <p:cNvPr id="51" name="Straight Arrow Connector 50"/>
            <p:cNvCxnSpPr/>
            <p:nvPr/>
          </p:nvCxnSpPr>
          <p:spPr>
            <a:xfrm>
              <a:off x="3480128" y="2911699"/>
              <a:ext cx="55015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96589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Layout structure 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" y="1122402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Sample splitting configuration</a:t>
            </a:r>
            <a:endParaRPr lang="en-US" sz="3000" dirty="0">
              <a:cs typeface="Helvetica" pitchFamily="34" charset="0"/>
            </a:endParaRP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52400" y="2672973"/>
                <a:ext cx="27585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: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Instance label</a:t>
                </a: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672973"/>
                <a:ext cx="2758512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309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52400" y="3358773"/>
                <a:ext cx="31323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sz="2800" dirty="0"/>
                  <a:t> : </a:t>
                </a:r>
                <a:r>
                  <a:rPr lang="en-US" sz="2800" b="1" dirty="0"/>
                  <a:t>Number of rows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358773"/>
                <a:ext cx="3132396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r="-2724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52400" y="4029917"/>
                <a:ext cx="41361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ea typeface="Cambria Math"/>
                      </a:rPr>
                      <m:t>𝐗</m:t>
                    </m:r>
                  </m:oMath>
                </a14:m>
                <a:r>
                  <a:rPr lang="en-US" sz="2800" b="1" dirty="0"/>
                  <a:t>  </a:t>
                </a:r>
                <a:r>
                  <a:rPr lang="en-US" sz="2800" dirty="0"/>
                  <a:t>: </a:t>
                </a:r>
                <a:r>
                  <a:rPr lang="en-US" sz="2800" b="1" dirty="0"/>
                  <a:t>Splitting configuration 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029917"/>
                <a:ext cx="4136197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0465" r="-191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984553" y="2132921"/>
            <a:ext cx="4473647" cy="3338017"/>
            <a:chOff x="3480128" y="1619537"/>
            <a:chExt cx="4189621" cy="3126091"/>
          </a:xfrm>
        </p:grpSpPr>
        <p:grpSp>
          <p:nvGrpSpPr>
            <p:cNvPr id="5" name="Group 4"/>
            <p:cNvGrpSpPr/>
            <p:nvPr/>
          </p:nvGrpSpPr>
          <p:grpSpPr>
            <a:xfrm>
              <a:off x="3733800" y="1619537"/>
              <a:ext cx="3935949" cy="3126091"/>
              <a:chOff x="3733800" y="1619537"/>
              <a:chExt cx="3935949" cy="3126091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4343400" y="1619537"/>
                <a:ext cx="1557585" cy="2412021"/>
                <a:chOff x="4343400" y="1619537"/>
                <a:chExt cx="1557585" cy="2412021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5274894" y="1619537"/>
                  <a:ext cx="602319" cy="602319"/>
                </a:xfrm>
                <a:prstGeom prst="ellipse">
                  <a:avLst/>
                </a:prstGeom>
                <a:solidFill>
                  <a:srgbClr val="FFFF00"/>
                </a:solidFill>
                <a:ln w="571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5333009" y="1659086"/>
                      <a:ext cx="567976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𝓛</m:t>
                            </m:r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oMath>
                        </m:oMathPara>
                      </a14:m>
                      <a:endParaRPr lang="en-US" sz="2800" b="1" dirty="0"/>
                    </a:p>
                  </p:txBody>
                </p:sp>
              </mc:Choice>
              <mc:Fallback xmlns="">
                <p:sp>
                  <p:nvSpPr>
                    <p:cNvPr id="36" name="Rectangle 3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33009" y="1659086"/>
                      <a:ext cx="567976" cy="523220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8" name="Oval 37"/>
                <p:cNvSpPr/>
                <p:nvPr/>
              </p:nvSpPr>
              <p:spPr>
                <a:xfrm>
                  <a:off x="4343400" y="2511872"/>
                  <a:ext cx="602319" cy="602319"/>
                </a:xfrm>
                <a:prstGeom prst="ellipse">
                  <a:avLst/>
                </a:prstGeom>
                <a:noFill/>
                <a:ln w="571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4375094" y="2551421"/>
                      <a:ext cx="538930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𝑵</m:t>
                            </m:r>
                          </m:oMath>
                        </m:oMathPara>
                      </a14:m>
                      <a:endParaRPr lang="en-US" sz="2800" b="1" dirty="0"/>
                    </a:p>
                  </p:txBody>
                </p:sp>
              </mc:Choice>
              <mc:Fallback xmlns="">
                <p:sp>
                  <p:nvSpPr>
                    <p:cNvPr id="39" name="Rectangle 3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75094" y="2551421"/>
                      <a:ext cx="538930" cy="523220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1" name="Oval 40"/>
                <p:cNvSpPr/>
                <p:nvPr/>
              </p:nvSpPr>
              <p:spPr>
                <a:xfrm>
                  <a:off x="5295365" y="3429239"/>
                  <a:ext cx="602319" cy="602319"/>
                </a:xfrm>
                <a:prstGeom prst="ellipse">
                  <a:avLst/>
                </a:prstGeom>
                <a:solidFill>
                  <a:schemeClr val="bg1"/>
                </a:solidFill>
                <a:ln w="571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5351906" y="3468788"/>
                      <a:ext cx="489236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>
                                <a:latin typeface="Cambria Math"/>
                                <a:ea typeface="Cambria Math"/>
                              </a:rPr>
                              <m:t>𝐗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2" name="Rectangle 4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51906" y="3468788"/>
                      <a:ext cx="489236" cy="523220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3" name="Straight Arrow Connector 42"/>
                <p:cNvCxnSpPr>
                  <a:stCxn id="35" idx="3"/>
                  <a:endCxn id="38" idx="7"/>
                </p:cNvCxnSpPr>
                <p:nvPr/>
              </p:nvCxnSpPr>
              <p:spPr>
                <a:xfrm flipH="1">
                  <a:off x="4857511" y="2133648"/>
                  <a:ext cx="505591" cy="466432"/>
                </a:xfrm>
                <a:prstGeom prst="straightConnector1">
                  <a:avLst/>
                </a:prstGeom>
                <a:ln w="76200"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>
                  <a:stCxn id="35" idx="4"/>
                  <a:endCxn id="41" idx="0"/>
                </p:cNvCxnSpPr>
                <p:nvPr/>
              </p:nvCxnSpPr>
              <p:spPr>
                <a:xfrm>
                  <a:off x="5576054" y="2221856"/>
                  <a:ext cx="20471" cy="1207383"/>
                </a:xfrm>
                <a:prstGeom prst="straightConnector1">
                  <a:avLst/>
                </a:prstGeom>
                <a:ln w="76200"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>
                  <a:stCxn id="38" idx="5"/>
                  <a:endCxn id="41" idx="1"/>
                </p:cNvCxnSpPr>
                <p:nvPr/>
              </p:nvCxnSpPr>
              <p:spPr>
                <a:xfrm>
                  <a:off x="4857511" y="3025983"/>
                  <a:ext cx="526062" cy="491464"/>
                </a:xfrm>
                <a:prstGeom prst="straightConnector1">
                  <a:avLst/>
                </a:prstGeom>
                <a:ln w="76200"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" name="Rectangle 2"/>
              <p:cNvSpPr/>
              <p:nvPr/>
            </p:nvSpPr>
            <p:spPr>
              <a:xfrm>
                <a:off x="3733800" y="4283963"/>
                <a:ext cx="39359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cs typeface="Helvetica" pitchFamily="34" charset="0"/>
                  </a:rPr>
                  <a:t>Probabilistic graphical model </a:t>
                </a:r>
                <a:endParaRPr lang="en-US" sz="2400" dirty="0"/>
              </a:p>
            </p:txBody>
          </p:sp>
        </p:grpSp>
        <p:cxnSp>
          <p:nvCxnSpPr>
            <p:cNvPr id="51" name="Straight Arrow Connector 50"/>
            <p:cNvCxnSpPr/>
            <p:nvPr/>
          </p:nvCxnSpPr>
          <p:spPr>
            <a:xfrm>
              <a:off x="3480128" y="2911699"/>
              <a:ext cx="55015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6832889" y="2776073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cs typeface="Helvetica" pitchFamily="34" charset="0"/>
              </a:rPr>
              <a:t>Sample</a:t>
            </a:r>
            <a:endParaRPr lang="en-US" sz="28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832890" y="3456148"/>
            <a:ext cx="1364674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273764" y="3204922"/>
                <a:ext cx="4892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>
                          <a:latin typeface="Cambria Math"/>
                        </a:rPr>
                        <m:t>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764" y="3204922"/>
                <a:ext cx="489236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92924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Layout structure Model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4800" y="2342729"/>
            <a:ext cx="8305800" cy="2762671"/>
            <a:chOff x="670556" y="2633127"/>
            <a:chExt cx="7204925" cy="2396498"/>
          </a:xfrm>
        </p:grpSpPr>
        <p:pic>
          <p:nvPicPr>
            <p:cNvPr id="73" name="Picture 3" descr="C:\Users\abc\Desktop\Candidates\4\examples\271_c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680" y="2640774"/>
              <a:ext cx="1536985" cy="1988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 descr="C:\Users\abc\Desktop\Candidates\4\examples\351_c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9480" y="2633613"/>
              <a:ext cx="1542520" cy="1995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5" descr="C:\Users\abc\Desktop\Candidates\4\examples\1058_c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880" y="2633127"/>
              <a:ext cx="1542896" cy="1996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6" name="Group 75"/>
            <p:cNvGrpSpPr>
              <a:grpSpLocks noChangeAspect="1"/>
            </p:cNvGrpSpPr>
            <p:nvPr/>
          </p:nvGrpSpPr>
          <p:grpSpPr>
            <a:xfrm>
              <a:off x="1023707" y="2699706"/>
              <a:ext cx="1219200" cy="1834281"/>
              <a:chOff x="535659" y="2125381"/>
              <a:chExt cx="1828799" cy="2751419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2350805" y="4527550"/>
                <a:ext cx="0" cy="3492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Group 77"/>
              <p:cNvGrpSpPr/>
              <p:nvPr/>
            </p:nvGrpSpPr>
            <p:grpSpPr>
              <a:xfrm>
                <a:off x="535659" y="2125381"/>
                <a:ext cx="1828799" cy="2743200"/>
                <a:chOff x="533400" y="2133600"/>
                <a:chExt cx="1828799" cy="2743200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>
                  <a:off x="541055" y="2133600"/>
                  <a:ext cx="69494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541055" y="2133600"/>
                  <a:ext cx="0" cy="62179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2350805" y="2133600"/>
                  <a:ext cx="0" cy="131206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541055" y="4876800"/>
                  <a:ext cx="181051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550579" y="3548062"/>
                  <a:ext cx="1792571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538672" y="3990975"/>
                  <a:ext cx="1801368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541055" y="4086225"/>
                  <a:ext cx="180975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flipV="1">
                  <a:off x="541055" y="4457700"/>
                  <a:ext cx="1809750" cy="381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flipV="1">
                  <a:off x="533400" y="4533900"/>
                  <a:ext cx="1809750" cy="381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1270246" y="2133600"/>
                  <a:ext cx="104776" cy="1371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1226855" y="2133600"/>
                  <a:ext cx="43391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V="1">
                  <a:off x="541055" y="2667000"/>
                  <a:ext cx="73152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533400" y="2743200"/>
                  <a:ext cx="740664" cy="9525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270246" y="2743200"/>
                  <a:ext cx="64028" cy="76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V="1">
                  <a:off x="550579" y="3505200"/>
                  <a:ext cx="783695" cy="4286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V="1">
                  <a:off x="1379255" y="3445669"/>
                  <a:ext cx="978408" cy="5394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2348935" y="3548061"/>
                  <a:ext cx="0" cy="60350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2353796" y="4238624"/>
                  <a:ext cx="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41055" y="2838450"/>
                  <a:ext cx="0" cy="7132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541055" y="3608513"/>
                  <a:ext cx="0" cy="38246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541055" y="4075238"/>
                  <a:ext cx="0" cy="42056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541055" y="4572000"/>
                  <a:ext cx="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1274063" y="2136775"/>
                  <a:ext cx="108813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2" name="TextBox 101"/>
            <p:cNvSpPr txBox="1"/>
            <p:nvPr/>
          </p:nvSpPr>
          <p:spPr>
            <a:xfrm>
              <a:off x="2993364" y="4629150"/>
              <a:ext cx="4882117" cy="400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Layout structures sampled from our model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70556" y="4629150"/>
              <a:ext cx="2044311" cy="400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Training example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2743200" y="2663181"/>
              <a:ext cx="0" cy="223424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190500" y="970002"/>
                <a:ext cx="8763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1" indent="-3429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3000" b="1" dirty="0">
                    <a:cs typeface="Helvetica" pitchFamily="34" charset="0"/>
                  </a:rPr>
                  <a:t>Sampling: recursive splitting using sampled </a:t>
                </a:r>
                <a14:m>
                  <m:oMath xmlns:m="http://schemas.openxmlformats.org/officeDocument/2006/math">
                    <m:r>
                      <a:rPr lang="en-US" sz="3000" b="1">
                        <a:latin typeface="Cambria Math"/>
                      </a:rPr>
                      <m:t>𝐗</m:t>
                    </m:r>
                  </m:oMath>
                </a14:m>
                <a:endParaRPr lang="en-US" sz="3000" b="1" dirty="0">
                  <a:cs typeface="Helvetica" pitchFamily="34" charset="0"/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970002"/>
                <a:ext cx="8763000" cy="553998"/>
              </a:xfrm>
              <a:prstGeom prst="rect">
                <a:avLst/>
              </a:prstGeom>
              <a:blipFill rotWithShape="1">
                <a:blip r:embed="rId11"/>
                <a:stretch>
                  <a:fillRect l="-1391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9346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04"/>
    </mc:Choice>
    <mc:Fallback xmlns="">
      <p:transition spd="slow" advTm="48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01667" y="1992343"/>
            <a:ext cx="6027876" cy="3998912"/>
            <a:chOff x="-101667" y="1992343"/>
            <a:chExt cx="6027876" cy="3998912"/>
          </a:xfrm>
        </p:grpSpPr>
        <p:grpSp>
          <p:nvGrpSpPr>
            <p:cNvPr id="11" name="Group 10"/>
            <p:cNvGrpSpPr/>
            <p:nvPr/>
          </p:nvGrpSpPr>
          <p:grpSpPr>
            <a:xfrm>
              <a:off x="152400" y="1992343"/>
              <a:ext cx="5773809" cy="3537247"/>
              <a:chOff x="194732" y="2067466"/>
              <a:chExt cx="5773809" cy="3537247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194732" y="2067466"/>
                <a:ext cx="425661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3000" b="1" dirty="0">
                    <a:cs typeface="Helvetica" pitchFamily="34" charset="0"/>
                  </a:rPr>
                  <a:t>Panel clustering</a:t>
                </a:r>
                <a:endParaRPr lang="en-US" sz="3000" dirty="0">
                  <a:cs typeface="Helvetica" pitchFamily="34" charset="0"/>
                </a:endParaRPr>
              </a:p>
            </p:txBody>
          </p:sp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2" b="8062"/>
              <a:stretch/>
            </p:blipFill>
            <p:spPr bwMode="auto">
              <a:xfrm>
                <a:off x="499532" y="2621464"/>
                <a:ext cx="5469009" cy="2983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2646402" y="5529590"/>
              <a:ext cx="976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Width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101667" y="3615177"/>
              <a:ext cx="615553" cy="93551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2400" dirty="0"/>
                <a:t>Heigh</a:t>
              </a:r>
              <a:r>
                <a:rPr lang="en-US" sz="2800" dirty="0"/>
                <a:t>t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Panel Importance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133600" y="2324286"/>
            <a:ext cx="4765310" cy="2226404"/>
            <a:chOff x="2357253" y="2399409"/>
            <a:chExt cx="4765310" cy="2226404"/>
          </a:xfrm>
        </p:grpSpPr>
        <p:sp>
          <p:nvSpPr>
            <p:cNvPr id="25" name="Rectangle 24"/>
            <p:cNvSpPr/>
            <p:nvPr/>
          </p:nvSpPr>
          <p:spPr>
            <a:xfrm>
              <a:off x="3664778" y="2420718"/>
              <a:ext cx="261542" cy="692557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26" name="Straight Arrow Connector 25"/>
            <p:cNvCxnSpPr>
              <a:endCxn id="25" idx="2"/>
            </p:cNvCxnSpPr>
            <p:nvPr/>
          </p:nvCxnSpPr>
          <p:spPr>
            <a:xfrm flipV="1">
              <a:off x="2357253" y="3113275"/>
              <a:ext cx="1438296" cy="151253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5491851" y="2400733"/>
              <a:ext cx="1630712" cy="73563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03274" y="2399409"/>
              <a:ext cx="814850" cy="735176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29" name="Straight Arrow Connector 28"/>
            <p:cNvCxnSpPr>
              <a:endCxn id="28" idx="2"/>
            </p:cNvCxnSpPr>
            <p:nvPr/>
          </p:nvCxnSpPr>
          <p:spPr>
            <a:xfrm flipV="1">
              <a:off x="3844515" y="3134585"/>
              <a:ext cx="866184" cy="1491228"/>
            </a:xfrm>
            <a:prstGeom prst="straightConnector1">
              <a:avLst/>
            </a:prstGeom>
            <a:ln w="571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27" idx="2"/>
            </p:cNvCxnSpPr>
            <p:nvPr/>
          </p:nvCxnSpPr>
          <p:spPr>
            <a:xfrm flipV="1">
              <a:off x="5732767" y="3136365"/>
              <a:ext cx="574440" cy="136013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47800" y="1173637"/>
            <a:ext cx="3991105" cy="470876"/>
            <a:chOff x="443441" y="1167110"/>
            <a:chExt cx="3069993" cy="381000"/>
          </a:xfrm>
        </p:grpSpPr>
        <p:sp>
          <p:nvSpPr>
            <p:cNvPr id="3" name="Rounded Rectangle 2"/>
            <p:cNvSpPr/>
            <p:nvPr/>
          </p:nvSpPr>
          <p:spPr>
            <a:xfrm>
              <a:off x="443441" y="1167110"/>
              <a:ext cx="699559" cy="381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Size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791556" y="1167110"/>
              <a:ext cx="1721878" cy="38100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Importance</a:t>
              </a:r>
            </a:p>
          </p:txBody>
        </p:sp>
        <p:cxnSp>
          <p:nvCxnSpPr>
            <p:cNvPr id="5" name="Straight Arrow Connector 4"/>
            <p:cNvCxnSpPr>
              <a:stCxn id="3" idx="3"/>
              <a:endCxn id="24" idx="1"/>
            </p:cNvCxnSpPr>
            <p:nvPr/>
          </p:nvCxnSpPr>
          <p:spPr>
            <a:xfrm>
              <a:off x="1143000" y="1357610"/>
              <a:ext cx="6485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438904" y="685800"/>
            <a:ext cx="2104894" cy="1446550"/>
            <a:chOff x="4368807" y="705972"/>
            <a:chExt cx="1538278" cy="1170447"/>
          </a:xfrm>
        </p:grpSpPr>
        <p:sp>
          <p:nvSpPr>
            <p:cNvPr id="32" name="Rounded Rectangle 31"/>
            <p:cNvSpPr/>
            <p:nvPr/>
          </p:nvSpPr>
          <p:spPr>
            <a:xfrm>
              <a:off x="5003372" y="1100696"/>
              <a:ext cx="903713" cy="381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Shape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368807" y="705972"/>
              <a:ext cx="634565" cy="1170447"/>
              <a:chOff x="4368807" y="705972"/>
              <a:chExt cx="634565" cy="1170447"/>
            </a:xfrm>
          </p:grpSpPr>
          <p:cxnSp>
            <p:nvCxnSpPr>
              <p:cNvPr id="33" name="Straight Arrow Connector 32"/>
              <p:cNvCxnSpPr>
                <a:stCxn id="24" idx="3"/>
                <a:endCxn id="32" idx="1"/>
              </p:cNvCxnSpPr>
              <p:nvPr/>
            </p:nvCxnSpPr>
            <p:spPr>
              <a:xfrm>
                <a:off x="4368807" y="1291196"/>
                <a:ext cx="634565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4459205" y="705972"/>
                <a:ext cx="516862" cy="11704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8800" b="1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267200" y="5148068"/>
            <a:ext cx="4894417" cy="1484428"/>
            <a:chOff x="5012241" y="5376668"/>
            <a:chExt cx="4894417" cy="1484428"/>
          </a:xfrm>
        </p:grpSpPr>
        <p:grpSp>
          <p:nvGrpSpPr>
            <p:cNvPr id="6" name="Group 5"/>
            <p:cNvGrpSpPr/>
            <p:nvPr/>
          </p:nvGrpSpPr>
          <p:grpSpPr>
            <a:xfrm>
              <a:off x="5012241" y="5943600"/>
              <a:ext cx="4894417" cy="917496"/>
              <a:chOff x="5289279" y="3638550"/>
              <a:chExt cx="4894417" cy="917496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5289279" y="3638550"/>
                <a:ext cx="4894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 shape-to-importance classifier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/>
                  <p:cNvSpPr/>
                  <p:nvPr/>
                </p:nvSpPr>
                <p:spPr>
                  <a:xfrm>
                    <a:off x="6492664" y="4032826"/>
                    <a:ext cx="1747979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  <m:r>
                            <a:rPr lang="en-US" sz="2800" b="1" i="1">
                              <a:latin typeface="Cambria Math"/>
                            </a:rPr>
                            <m:t>=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" name="Rectangle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2664" y="4032826"/>
                    <a:ext cx="1747979" cy="52322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Striped Right Arrow 34"/>
            <p:cNvSpPr/>
            <p:nvPr/>
          </p:nvSpPr>
          <p:spPr>
            <a:xfrm rot="2523632">
              <a:off x="6772498" y="5376668"/>
              <a:ext cx="634233" cy="628305"/>
            </a:xfrm>
            <a:prstGeom prst="strip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1121024" y="5181600"/>
            <a:ext cx="4500934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143000" y="4076662"/>
            <a:ext cx="0" cy="110493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552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328"/>
    </mc:Choice>
    <mc:Fallback xmlns="">
      <p:transition spd="slow" advTm="113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Panel Shape Variation Model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4731" y="1077339"/>
            <a:ext cx="89279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Captures panel shape variability</a:t>
            </a:r>
          </a:p>
          <a:p>
            <a:pPr marL="800100" lvl="1" indent="-342900">
              <a:spcAft>
                <a:spcPts val="600"/>
              </a:spcAft>
              <a:buFontTx/>
              <a:buChar char="‒"/>
            </a:pPr>
            <a:r>
              <a:rPr lang="en-US" sz="2800" dirty="0"/>
              <a:t>Active Shape Model [</a:t>
            </a:r>
            <a:r>
              <a:rPr lang="en-US" sz="2800" dirty="0" err="1"/>
              <a:t>Cootes</a:t>
            </a:r>
            <a:r>
              <a:rPr lang="en-US" sz="2800" dirty="0"/>
              <a:t> et al. 1995]:                                   </a:t>
            </a:r>
            <a:endParaRPr lang="en-US" sz="2800" dirty="0">
              <a:ea typeface="Cambria Math"/>
            </a:endParaRPr>
          </a:p>
          <a:p>
            <a:pPr>
              <a:spcAft>
                <a:spcPts val="600"/>
              </a:spcAft>
            </a:pPr>
            <a:endParaRPr lang="en-US" sz="2400" b="1" dirty="0">
              <a:cs typeface="Helvetica" pitchFamily="34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3" t="22145" r="9787" b="22840"/>
          <a:stretch/>
        </p:blipFill>
        <p:spPr bwMode="auto">
          <a:xfrm>
            <a:off x="6858000" y="1639924"/>
            <a:ext cx="2268300" cy="41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 descr="C:\Users\abc\Desktop\Picture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1" t="21305" r="10582" b="14881"/>
          <a:stretch/>
        </p:blipFill>
        <p:spPr bwMode="auto">
          <a:xfrm>
            <a:off x="2800368" y="3600023"/>
            <a:ext cx="3543264" cy="234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07894" y="2590800"/>
            <a:ext cx="4011706" cy="2324010"/>
            <a:chOff x="840581" y="2485403"/>
            <a:chExt cx="4011706" cy="232401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971800" y="3303165"/>
              <a:ext cx="1880487" cy="150624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840581" y="2485403"/>
              <a:ext cx="2076450" cy="1055431"/>
              <a:chOff x="840581" y="2485403"/>
              <a:chExt cx="2076450" cy="1055431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840581" y="2875738"/>
                <a:ext cx="2076450" cy="665096"/>
                <a:chOff x="840581" y="2875738"/>
                <a:chExt cx="2076450" cy="665096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>
                  <a:off x="840581" y="3112666"/>
                  <a:ext cx="457200" cy="381001"/>
                  <a:chOff x="1219200" y="2876550"/>
                  <a:chExt cx="457200" cy="381001"/>
                </a:xfrm>
              </p:grpSpPr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1219200" y="2876550"/>
                    <a:ext cx="0" cy="381000"/>
                  </a:xfrm>
                  <a:prstGeom prst="line">
                    <a:avLst/>
                  </a:prstGeom>
                  <a:ln w="38100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H="1">
                    <a:off x="1219200" y="2876550"/>
                    <a:ext cx="457200" cy="0"/>
                  </a:xfrm>
                  <a:prstGeom prst="line">
                    <a:avLst/>
                  </a:prstGeom>
                  <a:ln w="38100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flipV="1">
                    <a:off x="1600200" y="2876551"/>
                    <a:ext cx="76200" cy="380999"/>
                  </a:xfrm>
                  <a:prstGeom prst="line">
                    <a:avLst/>
                  </a:prstGeom>
                  <a:ln w="38100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flipV="1">
                    <a:off x="1219200" y="3257550"/>
                    <a:ext cx="381000" cy="1"/>
                  </a:xfrm>
                  <a:prstGeom prst="line">
                    <a:avLst/>
                  </a:prstGeom>
                  <a:ln w="38100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0" name="Group 89"/>
                <p:cNvGrpSpPr/>
                <p:nvPr/>
              </p:nvGrpSpPr>
              <p:grpSpPr>
                <a:xfrm>
                  <a:off x="1459535" y="3065497"/>
                  <a:ext cx="495300" cy="475337"/>
                  <a:chOff x="2019300" y="2800351"/>
                  <a:chExt cx="495300" cy="475337"/>
                </a:xfrm>
              </p:grpSpPr>
              <p:cxnSp>
                <p:nvCxnSpPr>
                  <p:cNvPr id="42" name="Straight Connector 41"/>
                  <p:cNvCxnSpPr/>
                  <p:nvPr/>
                </p:nvCxnSpPr>
                <p:spPr>
                  <a:xfrm flipV="1">
                    <a:off x="2019300" y="2800351"/>
                    <a:ext cx="0" cy="475336"/>
                  </a:xfrm>
                  <a:prstGeom prst="line">
                    <a:avLst/>
                  </a:prstGeom>
                  <a:ln w="38100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flipH="1">
                    <a:off x="2019300" y="2800351"/>
                    <a:ext cx="495300" cy="1"/>
                  </a:xfrm>
                  <a:prstGeom prst="line">
                    <a:avLst/>
                  </a:prstGeom>
                  <a:ln w="38100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flipV="1">
                    <a:off x="2514600" y="2800353"/>
                    <a:ext cx="0" cy="475334"/>
                  </a:xfrm>
                  <a:prstGeom prst="line">
                    <a:avLst/>
                  </a:prstGeom>
                  <a:ln w="38100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flipH="1">
                    <a:off x="2019300" y="3275687"/>
                    <a:ext cx="495300" cy="1"/>
                  </a:xfrm>
                  <a:prstGeom prst="line">
                    <a:avLst/>
                  </a:prstGeom>
                  <a:ln w="38100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" name="Group 91"/>
                <p:cNvGrpSpPr/>
                <p:nvPr/>
              </p:nvGrpSpPr>
              <p:grpSpPr>
                <a:xfrm>
                  <a:off x="2383631" y="3075877"/>
                  <a:ext cx="533400" cy="457199"/>
                  <a:chOff x="2743200" y="2800353"/>
                  <a:chExt cx="533400" cy="457199"/>
                </a:xfrm>
              </p:grpSpPr>
              <p:cxnSp>
                <p:nvCxnSpPr>
                  <p:cNvPr id="54" name="Straight Connector 53"/>
                  <p:cNvCxnSpPr/>
                  <p:nvPr/>
                </p:nvCxnSpPr>
                <p:spPr>
                  <a:xfrm flipV="1">
                    <a:off x="2743200" y="2800353"/>
                    <a:ext cx="38100" cy="457199"/>
                  </a:xfrm>
                  <a:prstGeom prst="line">
                    <a:avLst/>
                  </a:prstGeom>
                  <a:ln w="38100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flipH="1">
                    <a:off x="2781300" y="2800353"/>
                    <a:ext cx="495300" cy="0"/>
                  </a:xfrm>
                  <a:prstGeom prst="line">
                    <a:avLst/>
                  </a:prstGeom>
                  <a:ln w="38100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flipV="1">
                    <a:off x="3276600" y="2800354"/>
                    <a:ext cx="0" cy="457196"/>
                  </a:xfrm>
                  <a:prstGeom prst="line">
                    <a:avLst/>
                  </a:prstGeom>
                  <a:ln w="38100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V="1">
                    <a:off x="2762250" y="3257550"/>
                    <a:ext cx="514350" cy="1"/>
                  </a:xfrm>
                  <a:prstGeom prst="line">
                    <a:avLst/>
                  </a:prstGeom>
                  <a:ln w="38100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" name="TextBox 87"/>
                <p:cNvSpPr txBox="1"/>
                <p:nvPr/>
              </p:nvSpPr>
              <p:spPr>
                <a:xfrm>
                  <a:off x="1962858" y="2875738"/>
                  <a:ext cx="46839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…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1473866" y="2485403"/>
                    <a:ext cx="144122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, </m:t>
                          </m:r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800" b="0" i="1" smtClean="0">
                              <a:latin typeface="Cambria Math"/>
                            </a:rPr>
                            <m:t>}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3866" y="2485403"/>
                    <a:ext cx="1441228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3" name="Group 12"/>
          <p:cNvGrpSpPr/>
          <p:nvPr/>
        </p:nvGrpSpPr>
        <p:grpSpPr>
          <a:xfrm>
            <a:off x="6019800" y="2630673"/>
            <a:ext cx="2887936" cy="2477872"/>
            <a:chOff x="5741714" y="2479419"/>
            <a:chExt cx="2887936" cy="2477872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5741714" y="3540834"/>
              <a:ext cx="1675086" cy="141645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6400800" y="2479419"/>
              <a:ext cx="2228850" cy="1010985"/>
              <a:chOff x="6400800" y="2707207"/>
              <a:chExt cx="2228850" cy="1010985"/>
            </a:xfrm>
          </p:grpSpPr>
          <p:grpSp>
            <p:nvGrpSpPr>
              <p:cNvPr id="3097" name="Group 3096"/>
              <p:cNvGrpSpPr/>
              <p:nvPr/>
            </p:nvGrpSpPr>
            <p:grpSpPr>
              <a:xfrm>
                <a:off x="6400800" y="3122278"/>
                <a:ext cx="2228850" cy="595914"/>
                <a:chOff x="6400800" y="3122278"/>
                <a:chExt cx="2228850" cy="595914"/>
              </a:xfrm>
            </p:grpSpPr>
            <p:grpSp>
              <p:nvGrpSpPr>
                <p:cNvPr id="3096" name="Group 3095"/>
                <p:cNvGrpSpPr/>
                <p:nvPr/>
              </p:nvGrpSpPr>
              <p:grpSpPr>
                <a:xfrm>
                  <a:off x="6400800" y="3383582"/>
                  <a:ext cx="609600" cy="334610"/>
                  <a:chOff x="6400800" y="3383582"/>
                  <a:chExt cx="609600" cy="334610"/>
                </a:xfrm>
              </p:grpSpPr>
              <p:cxnSp>
                <p:nvCxnSpPr>
                  <p:cNvPr id="101" name="Straight Connector 100"/>
                  <p:cNvCxnSpPr/>
                  <p:nvPr/>
                </p:nvCxnSpPr>
                <p:spPr>
                  <a:xfrm flipH="1">
                    <a:off x="6400800" y="3383582"/>
                    <a:ext cx="609600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 flipV="1">
                    <a:off x="6400800" y="3383582"/>
                    <a:ext cx="0" cy="33461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flipV="1">
                    <a:off x="6400800" y="3703287"/>
                    <a:ext cx="609600" cy="1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flipV="1">
                    <a:off x="7010400" y="3383582"/>
                    <a:ext cx="0" cy="33461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94" name="Group 3093"/>
                <p:cNvGrpSpPr/>
                <p:nvPr/>
              </p:nvGrpSpPr>
              <p:grpSpPr>
                <a:xfrm>
                  <a:off x="7150100" y="3375296"/>
                  <a:ext cx="533400" cy="334610"/>
                  <a:chOff x="7162800" y="3330544"/>
                  <a:chExt cx="533400" cy="334610"/>
                </a:xfrm>
              </p:grpSpPr>
              <p:cxnSp>
                <p:nvCxnSpPr>
                  <p:cNvPr id="109" name="Straight Connector 108"/>
                  <p:cNvCxnSpPr/>
                  <p:nvPr/>
                </p:nvCxnSpPr>
                <p:spPr>
                  <a:xfrm flipH="1" flipV="1">
                    <a:off x="7162800" y="3337316"/>
                    <a:ext cx="533400" cy="32598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 flipH="1">
                    <a:off x="7162800" y="3638550"/>
                    <a:ext cx="533400" cy="26604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V="1">
                    <a:off x="7162800" y="3330544"/>
                    <a:ext cx="0" cy="33461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 flipV="1">
                    <a:off x="7696200" y="3353615"/>
                    <a:ext cx="0" cy="284935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95" name="Group 3094"/>
                <p:cNvGrpSpPr/>
                <p:nvPr/>
              </p:nvGrpSpPr>
              <p:grpSpPr>
                <a:xfrm>
                  <a:off x="8159750" y="3384698"/>
                  <a:ext cx="469900" cy="284935"/>
                  <a:chOff x="7924800" y="3353615"/>
                  <a:chExt cx="469900" cy="284935"/>
                </a:xfrm>
              </p:grpSpPr>
              <p:cxnSp>
                <p:nvCxnSpPr>
                  <p:cNvPr id="119" name="Straight Connector 118"/>
                  <p:cNvCxnSpPr/>
                  <p:nvPr/>
                </p:nvCxnSpPr>
                <p:spPr>
                  <a:xfrm flipV="1">
                    <a:off x="8382000" y="3353615"/>
                    <a:ext cx="0" cy="284935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 flipH="1">
                    <a:off x="7924800" y="3375296"/>
                    <a:ext cx="469900" cy="20983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 flipH="1">
                    <a:off x="7950200" y="3617567"/>
                    <a:ext cx="431800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flipV="1">
                    <a:off x="7950200" y="3396280"/>
                    <a:ext cx="0" cy="221287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4" name="TextBox 133"/>
                <p:cNvSpPr txBox="1"/>
                <p:nvPr/>
              </p:nvSpPr>
              <p:spPr>
                <a:xfrm>
                  <a:off x="7696200" y="3122278"/>
                  <a:ext cx="46839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…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7166002" y="2707207"/>
                    <a:ext cx="142468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, </m:t>
                          </m:r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800" b="0" i="1" smtClean="0">
                              <a:latin typeface="Cambria Math"/>
                            </a:rPr>
                            <m:t>}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7" name="TextBox 1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66002" y="2707207"/>
                    <a:ext cx="1424685" cy="52322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7" name="Group 16"/>
          <p:cNvGrpSpPr/>
          <p:nvPr/>
        </p:nvGrpSpPr>
        <p:grpSpPr>
          <a:xfrm>
            <a:off x="263128" y="4709534"/>
            <a:ext cx="3203972" cy="1125611"/>
            <a:chOff x="263128" y="4695082"/>
            <a:chExt cx="3203972" cy="1125611"/>
          </a:xfrm>
        </p:grpSpPr>
        <p:grpSp>
          <p:nvGrpSpPr>
            <p:cNvPr id="7" name="Group 6"/>
            <p:cNvGrpSpPr/>
            <p:nvPr/>
          </p:nvGrpSpPr>
          <p:grpSpPr>
            <a:xfrm>
              <a:off x="263128" y="4695082"/>
              <a:ext cx="3203972" cy="1125611"/>
              <a:chOff x="607219" y="3655939"/>
              <a:chExt cx="3203972" cy="1125611"/>
            </a:xfrm>
          </p:grpSpPr>
          <p:cxnSp>
            <p:nvCxnSpPr>
              <p:cNvPr id="138" name="Straight Arrow Connector 137"/>
              <p:cNvCxnSpPr/>
              <p:nvPr/>
            </p:nvCxnSpPr>
            <p:spPr>
              <a:xfrm flipV="1">
                <a:off x="2286000" y="4117604"/>
                <a:ext cx="1525191" cy="40800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/>
              <p:cNvGrpSpPr/>
              <p:nvPr/>
            </p:nvGrpSpPr>
            <p:grpSpPr>
              <a:xfrm>
                <a:off x="607219" y="3655939"/>
                <a:ext cx="1791460" cy="1125611"/>
                <a:chOff x="607219" y="3655939"/>
                <a:chExt cx="1791460" cy="1125611"/>
              </a:xfrm>
            </p:grpSpPr>
            <p:grpSp>
              <p:nvGrpSpPr>
                <p:cNvPr id="3099" name="Group 3098"/>
                <p:cNvGrpSpPr/>
                <p:nvPr/>
              </p:nvGrpSpPr>
              <p:grpSpPr>
                <a:xfrm>
                  <a:off x="607219" y="4260602"/>
                  <a:ext cx="1604962" cy="520948"/>
                  <a:chOff x="1371600" y="3790950"/>
                  <a:chExt cx="1604962" cy="520948"/>
                </a:xfrm>
              </p:grpSpPr>
              <p:grpSp>
                <p:nvGrpSpPr>
                  <p:cNvPr id="93" name="Group 92"/>
                  <p:cNvGrpSpPr/>
                  <p:nvPr/>
                </p:nvGrpSpPr>
                <p:grpSpPr>
                  <a:xfrm>
                    <a:off x="1371600" y="3809089"/>
                    <a:ext cx="342900" cy="493740"/>
                    <a:chOff x="1371600" y="3809089"/>
                    <a:chExt cx="342900" cy="493740"/>
                  </a:xfrm>
                </p:grpSpPr>
                <p:cxnSp>
                  <p:nvCxnSpPr>
                    <p:cNvPr id="67" name="Straight Connector 66"/>
                    <p:cNvCxnSpPr/>
                    <p:nvPr/>
                  </p:nvCxnSpPr>
                  <p:spPr>
                    <a:xfrm>
                      <a:off x="1371600" y="3809089"/>
                      <a:ext cx="108388" cy="493740"/>
                    </a:xfrm>
                    <a:prstGeom prst="line">
                      <a:avLst/>
                    </a:prstGeom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>
                      <a:off x="1371600" y="3809089"/>
                      <a:ext cx="342900" cy="0"/>
                    </a:xfrm>
                    <a:prstGeom prst="line">
                      <a:avLst/>
                    </a:prstGeom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/>
                    <p:cNvCxnSpPr/>
                    <p:nvPr/>
                  </p:nvCxnSpPr>
                  <p:spPr>
                    <a:xfrm>
                      <a:off x="1714500" y="3809089"/>
                      <a:ext cx="0" cy="493740"/>
                    </a:xfrm>
                    <a:prstGeom prst="line">
                      <a:avLst/>
                    </a:prstGeom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/>
                    <p:cNvCxnSpPr/>
                    <p:nvPr/>
                  </p:nvCxnSpPr>
                  <p:spPr>
                    <a:xfrm>
                      <a:off x="1479112" y="4302829"/>
                      <a:ext cx="235388" cy="0"/>
                    </a:xfrm>
                    <a:prstGeom prst="line">
                      <a:avLst/>
                    </a:prstGeom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4" name="Group 93"/>
                  <p:cNvGrpSpPr/>
                  <p:nvPr/>
                </p:nvGrpSpPr>
                <p:grpSpPr>
                  <a:xfrm>
                    <a:off x="1886388" y="3790950"/>
                    <a:ext cx="352425" cy="520948"/>
                    <a:chOff x="1937188" y="3790950"/>
                    <a:chExt cx="352425" cy="520948"/>
                  </a:xfrm>
                </p:grpSpPr>
                <p:cxnSp>
                  <p:nvCxnSpPr>
                    <p:cNvPr id="78" name="Straight Connector 77"/>
                    <p:cNvCxnSpPr/>
                    <p:nvPr/>
                  </p:nvCxnSpPr>
                  <p:spPr>
                    <a:xfrm>
                      <a:off x="1946713" y="3809089"/>
                      <a:ext cx="342900" cy="0"/>
                    </a:xfrm>
                    <a:prstGeom prst="line">
                      <a:avLst/>
                    </a:prstGeom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>
                      <a:off x="1946713" y="3790950"/>
                      <a:ext cx="0" cy="511879"/>
                    </a:xfrm>
                    <a:prstGeom prst="line">
                      <a:avLst/>
                    </a:prstGeom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80"/>
                    <p:cNvCxnSpPr/>
                    <p:nvPr/>
                  </p:nvCxnSpPr>
                  <p:spPr>
                    <a:xfrm>
                      <a:off x="2270563" y="3800019"/>
                      <a:ext cx="19050" cy="511879"/>
                    </a:xfrm>
                    <a:prstGeom prst="line">
                      <a:avLst/>
                    </a:prstGeom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Straight Connector 82"/>
                    <p:cNvCxnSpPr/>
                    <p:nvPr/>
                  </p:nvCxnSpPr>
                  <p:spPr>
                    <a:xfrm>
                      <a:off x="1937188" y="4291689"/>
                      <a:ext cx="342900" cy="0"/>
                    </a:xfrm>
                    <a:prstGeom prst="line">
                      <a:avLst/>
                    </a:prstGeom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5" name="Group 94"/>
                  <p:cNvGrpSpPr/>
                  <p:nvPr/>
                </p:nvGrpSpPr>
                <p:grpSpPr>
                  <a:xfrm>
                    <a:off x="2586037" y="3799986"/>
                    <a:ext cx="390525" cy="511879"/>
                    <a:chOff x="2762250" y="3799986"/>
                    <a:chExt cx="390525" cy="511879"/>
                  </a:xfrm>
                </p:grpSpPr>
                <p:cxnSp>
                  <p:nvCxnSpPr>
                    <p:cNvPr id="84" name="Straight Connector 83"/>
                    <p:cNvCxnSpPr/>
                    <p:nvPr/>
                  </p:nvCxnSpPr>
                  <p:spPr>
                    <a:xfrm>
                      <a:off x="2809875" y="3812471"/>
                      <a:ext cx="342900" cy="0"/>
                    </a:xfrm>
                    <a:prstGeom prst="line">
                      <a:avLst/>
                    </a:prstGeom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Straight Connector 84"/>
                    <p:cNvCxnSpPr/>
                    <p:nvPr/>
                  </p:nvCxnSpPr>
                  <p:spPr>
                    <a:xfrm flipH="1">
                      <a:off x="2781300" y="3799986"/>
                      <a:ext cx="28575" cy="511879"/>
                    </a:xfrm>
                    <a:prstGeom prst="line">
                      <a:avLst/>
                    </a:prstGeom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Connector 86"/>
                    <p:cNvCxnSpPr/>
                    <p:nvPr/>
                  </p:nvCxnSpPr>
                  <p:spPr>
                    <a:xfrm flipH="1">
                      <a:off x="3139282" y="3812471"/>
                      <a:ext cx="7144" cy="479218"/>
                    </a:xfrm>
                    <a:prstGeom prst="line">
                      <a:avLst/>
                    </a:prstGeom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Straight Connector 88"/>
                    <p:cNvCxnSpPr/>
                    <p:nvPr/>
                  </p:nvCxnSpPr>
                  <p:spPr>
                    <a:xfrm flipV="1">
                      <a:off x="2762250" y="4291689"/>
                      <a:ext cx="384176" cy="1824"/>
                    </a:xfrm>
                    <a:prstGeom prst="line">
                      <a:avLst/>
                    </a:prstGeom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6" name="TextBox 145"/>
                    <p:cNvSpPr txBox="1"/>
                    <p:nvPr/>
                  </p:nvSpPr>
                  <p:spPr>
                    <a:xfrm>
                      <a:off x="957451" y="3655939"/>
                      <a:ext cx="144122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/>
                                  </a:rPr>
                                  <m:t>𝐔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, 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2800" b="0" i="1" smtClean="0">
                                <a:latin typeface="Cambria Math"/>
                              </a:rPr>
                              <m:t>}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46" name="TextBox 14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7451" y="3655939"/>
                      <a:ext cx="1441228" cy="523220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74" name="TextBox 73"/>
            <p:cNvSpPr txBox="1"/>
            <p:nvPr/>
          </p:nvSpPr>
          <p:spPr>
            <a:xfrm>
              <a:off x="1090130" y="5156747"/>
              <a:ext cx="468398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0465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83"/>
    </mc:Choice>
    <mc:Fallback xmlns="">
      <p:transition spd="slow" advTm="33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Overview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-152400" y="1234440"/>
            <a:ext cx="9250317" cy="4937760"/>
            <a:chOff x="626364" y="895350"/>
            <a:chExt cx="7891272" cy="421231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500934" y="1962150"/>
              <a:ext cx="0" cy="100471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626364" y="2620492"/>
              <a:ext cx="7891272" cy="2487168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800" y="895350"/>
              <a:ext cx="6336792" cy="1161288"/>
            </a:xfrm>
            <a:prstGeom prst="rect">
              <a:avLst/>
            </a:prstGeom>
            <a:blipFill dpi="0" rotWithShape="1">
              <a:blip r:embed="rId6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762000" y="3200400"/>
            <a:ext cx="914400" cy="250183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271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05"/>
    </mc:Choice>
    <mc:Fallback xmlns="">
      <p:transition spd="slow" advTm="12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c\Desktop\SIGGRAPH ASIA 2012\Image Replacement\Inputs\Popeye (Twilight)\1\Resized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73" y="2001798"/>
            <a:ext cx="2076027" cy="156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Semantic Specification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6200" y="990600"/>
            <a:ext cx="4493376" cy="3092855"/>
            <a:chOff x="457200" y="1149320"/>
            <a:chExt cx="4244654" cy="2921656"/>
          </a:xfrm>
        </p:grpSpPr>
        <p:sp>
          <p:nvSpPr>
            <p:cNvPr id="15" name="TextBox 14"/>
            <p:cNvSpPr txBox="1"/>
            <p:nvPr/>
          </p:nvSpPr>
          <p:spPr>
            <a:xfrm>
              <a:off x="761182" y="1149320"/>
              <a:ext cx="3636690" cy="523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3000" b="1" dirty="0">
                  <a:cs typeface="Helvetica" pitchFamily="34" charset="0"/>
                </a:rPr>
                <a:t>Single-panel semantics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57200" y="1657349"/>
              <a:ext cx="4244654" cy="2413627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247780" y="3806672"/>
            <a:ext cx="4813751" cy="2975128"/>
            <a:chOff x="3873048" y="892022"/>
            <a:chExt cx="4813751" cy="2975128"/>
          </a:xfrm>
        </p:grpSpPr>
        <p:sp>
          <p:nvSpPr>
            <p:cNvPr id="5" name="TextBox 4"/>
            <p:cNvSpPr txBox="1"/>
            <p:nvPr/>
          </p:nvSpPr>
          <p:spPr>
            <a:xfrm>
              <a:off x="4508329" y="892022"/>
              <a:ext cx="363880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3000" b="1" dirty="0">
                  <a:cs typeface="Helvetica" pitchFamily="34" charset="0"/>
                </a:rPr>
                <a:t>Inter-panel semantics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873048" y="1457235"/>
              <a:ext cx="4813751" cy="2409915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77584" y="2242667"/>
            <a:ext cx="2706968" cy="1872133"/>
            <a:chOff x="2082384" y="2283227"/>
            <a:chExt cx="2706968" cy="1872133"/>
          </a:xfrm>
        </p:grpSpPr>
        <p:sp>
          <p:nvSpPr>
            <p:cNvPr id="13" name="Rectangle 12"/>
            <p:cNvSpPr/>
            <p:nvPr/>
          </p:nvSpPr>
          <p:spPr>
            <a:xfrm>
              <a:off x="2082384" y="2283227"/>
              <a:ext cx="709423" cy="978331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09800" y="3261558"/>
              <a:ext cx="2579552" cy="893802"/>
              <a:chOff x="2209800" y="3261558"/>
              <a:chExt cx="2579552" cy="893802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209800" y="3632140"/>
                <a:ext cx="2579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Image geometry</a:t>
                </a:r>
              </a:p>
            </p:txBody>
          </p:sp>
          <p:cxnSp>
            <p:nvCxnSpPr>
              <p:cNvPr id="18" name="Straight Arrow Connector 17"/>
              <p:cNvCxnSpPr>
                <a:stCxn id="17" idx="0"/>
                <a:endCxn id="13" idx="2"/>
              </p:cNvCxnSpPr>
              <p:nvPr/>
            </p:nvCxnSpPr>
            <p:spPr>
              <a:xfrm flipH="1" flipV="1">
                <a:off x="2437096" y="3261558"/>
                <a:ext cx="1062480" cy="370582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/>
          <p:cNvGrpSpPr/>
          <p:nvPr/>
        </p:nvGrpSpPr>
        <p:grpSpPr>
          <a:xfrm>
            <a:off x="4350453" y="5348986"/>
            <a:ext cx="4634879" cy="1128014"/>
            <a:chOff x="4933788" y="2472115"/>
            <a:chExt cx="3610863" cy="878794"/>
          </a:xfrm>
        </p:grpSpPr>
        <p:pic>
          <p:nvPicPr>
            <p:cNvPr id="1027" name="Picture 3" descr="C:\Users\abc\Desktop\SIGGRAPH ASIA 2012\Image Replacement\Inputs\Popeye (Twilight)\1\Resized\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237" y="2472115"/>
              <a:ext cx="1153414" cy="868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abc\Desktop\SIGGRAPH ASIA 2012\Image Replacement\Inputs\Popeye (Twilight)\1\Resized\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830" y="2482229"/>
              <a:ext cx="1153414" cy="868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abc\Desktop\SIGGRAPH ASIA 2012\Image Replacement\Inputs\Popeye (Twilight)\1\Resized\5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788" y="2482229"/>
              <a:ext cx="1152762" cy="868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865267" y="4572000"/>
            <a:ext cx="3604833" cy="789968"/>
            <a:chOff x="4490535" y="1657350"/>
            <a:chExt cx="3604833" cy="789968"/>
          </a:xfrm>
        </p:grpSpPr>
        <p:cxnSp>
          <p:nvCxnSpPr>
            <p:cNvPr id="28" name="Elbow Connector 27"/>
            <p:cNvCxnSpPr>
              <a:stCxn id="1027" idx="0"/>
              <a:endCxn id="1029" idx="0"/>
            </p:cNvCxnSpPr>
            <p:nvPr/>
          </p:nvCxnSpPr>
          <p:spPr>
            <a:xfrm rot="16200000" flipH="1" flipV="1">
              <a:off x="6286461" y="863435"/>
              <a:ext cx="12982" cy="3154783"/>
            </a:xfrm>
            <a:prstGeom prst="bentConnector3">
              <a:avLst>
                <a:gd name="adj1" fmla="val -176090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490535" y="1657350"/>
              <a:ext cx="36048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Group of related panels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6316" y="1544598"/>
            <a:ext cx="1871474" cy="1406033"/>
            <a:chOff x="611116" y="1585158"/>
            <a:chExt cx="1871474" cy="1406033"/>
          </a:xfrm>
        </p:grpSpPr>
        <p:sp>
          <p:nvSpPr>
            <p:cNvPr id="14" name="TextBox 13"/>
            <p:cNvSpPr txBox="1"/>
            <p:nvPr/>
          </p:nvSpPr>
          <p:spPr>
            <a:xfrm>
              <a:off x="1219200" y="252952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11116" y="1585158"/>
              <a:ext cx="1871474" cy="944368"/>
              <a:chOff x="611116" y="1585158"/>
              <a:chExt cx="1871474" cy="94436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11116" y="1585158"/>
                <a:ext cx="18714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Importance</a:t>
                </a:r>
              </a:p>
            </p:txBody>
          </p:sp>
          <p:cxnSp>
            <p:nvCxnSpPr>
              <p:cNvPr id="20" name="Straight Arrow Connector 19"/>
              <p:cNvCxnSpPr>
                <a:stCxn id="16" idx="2"/>
                <a:endCxn id="14" idx="0"/>
              </p:cNvCxnSpPr>
              <p:nvPr/>
            </p:nvCxnSpPr>
            <p:spPr>
              <a:xfrm flipH="1">
                <a:off x="1389279" y="2108378"/>
                <a:ext cx="157574" cy="421148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4219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35"/>
    </mc:Choice>
    <mc:Fallback xmlns="">
      <p:transition spd="slow" advTm="19235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Overview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-152400" y="1234440"/>
            <a:ext cx="9250317" cy="4937760"/>
            <a:chOff x="626364" y="895350"/>
            <a:chExt cx="7891272" cy="421231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500934" y="1962150"/>
              <a:ext cx="0" cy="100471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626364" y="2620492"/>
              <a:ext cx="7891272" cy="2487168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800" y="895350"/>
              <a:ext cx="6336792" cy="1161288"/>
            </a:xfrm>
            <a:prstGeom prst="rect">
              <a:avLst/>
            </a:prstGeom>
            <a:blipFill dpi="0" rotWithShape="1">
              <a:blip r:embed="rId6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377258" y="3886200"/>
            <a:ext cx="4937942" cy="1295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0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86"/>
    </mc:Choice>
    <mc:Fallback xmlns="">
      <p:transition spd="slow" advTm="12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Initial Layout Generation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4732" y="1189714"/>
            <a:ext cx="8927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A layout structure</a:t>
            </a:r>
            <a:endParaRPr lang="en-US" sz="3000" i="1" dirty="0">
              <a:solidFill>
                <a:srgbClr val="FF0000"/>
              </a:solidFill>
              <a:ea typeface="Cambria Math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4731" y="3962400"/>
            <a:ext cx="8873069" cy="1498561"/>
            <a:chOff x="194731" y="3637002"/>
            <a:chExt cx="8873069" cy="1498561"/>
          </a:xfrm>
        </p:grpSpPr>
        <p:pic>
          <p:nvPicPr>
            <p:cNvPr id="1026" name="Picture 2" descr="C:\Users\ibm\Desktop\Picture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727" y="4267200"/>
              <a:ext cx="7483475" cy="868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194731" y="3637002"/>
              <a:ext cx="887306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3000" b="1" dirty="0">
                  <a:cs typeface="Helvetica" pitchFamily="34" charset="0"/>
                </a:rPr>
                <a:t>Maximum a posteriori (MAP) inference</a:t>
              </a:r>
              <a:endParaRPr lang="en-US" sz="3000" dirty="0">
                <a:solidFill>
                  <a:srgbClr val="FF0000"/>
                </a:solidFill>
                <a:ea typeface="Cambria Math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19200" y="4562446"/>
            <a:ext cx="7933112" cy="1782752"/>
            <a:chOff x="1600200" y="2800350"/>
            <a:chExt cx="7933112" cy="1782752"/>
          </a:xfrm>
        </p:grpSpPr>
        <p:grpSp>
          <p:nvGrpSpPr>
            <p:cNvPr id="50" name="Group 49"/>
            <p:cNvGrpSpPr/>
            <p:nvPr/>
          </p:nvGrpSpPr>
          <p:grpSpPr>
            <a:xfrm>
              <a:off x="1600200" y="2800350"/>
              <a:ext cx="5181600" cy="1782752"/>
              <a:chOff x="1600200" y="2255163"/>
              <a:chExt cx="5181600" cy="1782752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410200" y="2255163"/>
                <a:ext cx="1371600" cy="457200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600200" y="2712363"/>
                <a:ext cx="4495800" cy="1325552"/>
                <a:chOff x="1600200" y="2712363"/>
                <a:chExt cx="4495800" cy="1325552"/>
              </a:xfrm>
            </p:grpSpPr>
            <p:cxnSp>
              <p:nvCxnSpPr>
                <p:cNvPr id="53" name="Straight Arrow Connector 52"/>
                <p:cNvCxnSpPr>
                  <a:stCxn id="51" idx="2"/>
                  <a:endCxn id="54" idx="0"/>
                </p:cNvCxnSpPr>
                <p:nvPr/>
              </p:nvCxnSpPr>
              <p:spPr>
                <a:xfrm flipH="1">
                  <a:off x="3486646" y="2712363"/>
                  <a:ext cx="2609354" cy="802332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1600200" y="3514695"/>
                      <a:ext cx="3772892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800" b="1" dirty="0">
                          <a:cs typeface="Helvetica" pitchFamily="34" charset="0"/>
                        </a:rPr>
                        <a:t>Fitness between </a:t>
                      </a:r>
                      <a14:m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  <a:cs typeface="Helvetica" pitchFamily="34" charset="0"/>
                            </a:rPr>
                            <m:t>𝐼</m:t>
                          </m:r>
                        </m:oMath>
                      </a14:m>
                      <a:r>
                        <a:rPr lang="en-US" sz="2800" dirty="0"/>
                        <a:t> </a:t>
                      </a:r>
                      <a:r>
                        <a:rPr lang="en-US" sz="2800" b="1" dirty="0"/>
                        <a:t>and</a:t>
                      </a:r>
                      <a:r>
                        <a:rPr lang="en-US" sz="2800" dirty="0"/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</m:oMath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00200" y="3514695"/>
                      <a:ext cx="3772892" cy="523220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l="-3231" t="-10465" b="-325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6" name="Group 55"/>
            <p:cNvGrpSpPr/>
            <p:nvPr/>
          </p:nvGrpSpPr>
          <p:grpSpPr>
            <a:xfrm>
              <a:off x="6100128" y="2800350"/>
              <a:ext cx="3433184" cy="1782751"/>
              <a:chOff x="6100128" y="2255163"/>
              <a:chExt cx="3433184" cy="1782751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7067550" y="2255163"/>
                <a:ext cx="1188720" cy="457200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6100128" y="2712363"/>
                <a:ext cx="3433184" cy="1325551"/>
                <a:chOff x="6100128" y="2712363"/>
                <a:chExt cx="3433184" cy="1325551"/>
              </a:xfrm>
            </p:grpSpPr>
            <p:cxnSp>
              <p:nvCxnSpPr>
                <p:cNvPr id="60" name="Straight Arrow Connector 59"/>
                <p:cNvCxnSpPr>
                  <a:stCxn id="58" idx="2"/>
                </p:cNvCxnSpPr>
                <p:nvPr/>
              </p:nvCxnSpPr>
              <p:spPr>
                <a:xfrm>
                  <a:off x="7661910" y="2712363"/>
                  <a:ext cx="1038615" cy="802332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Rectangle 60"/>
                <p:cNvSpPr/>
                <p:nvPr/>
              </p:nvSpPr>
              <p:spPr>
                <a:xfrm>
                  <a:off x="6100128" y="3514694"/>
                  <a:ext cx="3433184" cy="523220"/>
                </a:xfrm>
                <a:prstGeom prst="rect">
                  <a:avLst/>
                </a:prstGeom>
                <a:ln w="571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dirty="0">
                      <a:cs typeface="Helvetica" pitchFamily="34" charset="0"/>
                    </a:rPr>
                    <a:t>Our generative model</a:t>
                  </a:r>
                  <a:endParaRPr lang="en-US" sz="2800" dirty="0"/>
                </a:p>
              </p:txBody>
            </p:sp>
          </p:grpSp>
        </p:grpSp>
      </p:grpSp>
      <p:pic>
        <p:nvPicPr>
          <p:cNvPr id="28" name="Picture 3" descr="C:\Users\abc\Desktop\SIGGRAPH ASIA 2012\Presentation Slides\Equations\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19126"/>
            <a:ext cx="1524000" cy="239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3962400" y="1524000"/>
            <a:ext cx="4589205" cy="2322651"/>
            <a:chOff x="3962400" y="1524000"/>
            <a:chExt cx="4589205" cy="2322651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4082518" y="3157210"/>
              <a:ext cx="1179646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5677228" y="1845467"/>
                  <a:ext cx="287437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tx1"/>
                      </a:solidFill>
                      <a:cs typeface="Helvetica" pitchFamily="34" charset="0"/>
                    </a:rPr>
                    <a:t>Input semantics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cs typeface="Helvetica" pitchFamily="34" charset="0"/>
                        </a:rPr>
                        <m:t>𝐼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cs typeface="Helvetica" pitchFamily="34" charset="0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7228" y="1845467"/>
                  <a:ext cx="2874377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423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/>
            <p:cNvSpPr/>
            <p:nvPr/>
          </p:nvSpPr>
          <p:spPr>
            <a:xfrm>
              <a:off x="5645032" y="2895600"/>
              <a:ext cx="21170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cs typeface="Helvetica" pitchFamily="34" charset="0"/>
                </a:rPr>
                <a:t>Existing ones</a:t>
              </a:r>
              <a:endParaRPr lang="en-US" sz="28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62400" y="1524000"/>
              <a:ext cx="14133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cs typeface="Helvetica" pitchFamily="34" charset="0"/>
                </a:rPr>
                <a:t>matches</a:t>
              </a:r>
              <a:endParaRPr lang="en-US" sz="2800" i="1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962400" y="3323431"/>
              <a:ext cx="16514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cs typeface="Helvetica" pitchFamily="34" charset="0"/>
                </a:rPr>
                <a:t>resembles</a:t>
              </a:r>
              <a:endParaRPr lang="en-US" sz="2800" i="1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4066182" y="2107077"/>
              <a:ext cx="1179646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86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46"/>
    </mc:Choice>
    <mc:Fallback xmlns="">
      <p:transition spd="slow" advTm="65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Initial Layout Generation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4731" y="1143000"/>
            <a:ext cx="887306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Likelihood term</a:t>
            </a:r>
            <a:endParaRPr lang="en-US" sz="3000" dirty="0">
              <a:solidFill>
                <a:srgbClr val="FF0000"/>
              </a:solidFill>
              <a:ea typeface="Cambria Math"/>
            </a:endParaRPr>
          </a:p>
          <a:p>
            <a:pPr>
              <a:spcAft>
                <a:spcPts val="600"/>
              </a:spcAft>
            </a:pPr>
            <a:endParaRPr lang="en-US" sz="3000" b="1" dirty="0">
              <a:cs typeface="Helvetic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6"/>
          <a:stretch/>
        </p:blipFill>
        <p:spPr bwMode="auto">
          <a:xfrm>
            <a:off x="609600" y="2175602"/>
            <a:ext cx="7182195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23491" y="1657917"/>
            <a:ext cx="8620509" cy="4388645"/>
            <a:chOff x="523491" y="1783555"/>
            <a:chExt cx="8620509" cy="4388645"/>
          </a:xfrm>
        </p:grpSpPr>
        <p:grpSp>
          <p:nvGrpSpPr>
            <p:cNvPr id="3" name="Group 2"/>
            <p:cNvGrpSpPr/>
            <p:nvPr/>
          </p:nvGrpSpPr>
          <p:grpSpPr>
            <a:xfrm>
              <a:off x="523491" y="1783555"/>
              <a:ext cx="4734309" cy="4327089"/>
              <a:chOff x="2745408" y="703486"/>
              <a:chExt cx="4734309" cy="4327089"/>
            </a:xfrm>
          </p:grpSpPr>
          <p:cxnSp>
            <p:nvCxnSpPr>
              <p:cNvPr id="19" name="Straight Arrow Connector 18"/>
              <p:cNvCxnSpPr>
                <a:stCxn id="2" idx="2"/>
              </p:cNvCxnSpPr>
              <p:nvPr/>
            </p:nvCxnSpPr>
            <p:spPr>
              <a:xfrm>
                <a:off x="5909150" y="1586930"/>
                <a:ext cx="5437" cy="2347696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>
                <a:off x="2745408" y="4076468"/>
                <a:ext cx="4734309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cs typeface="Helvetica" pitchFamily="34" charset="0"/>
                  </a:rPr>
                  <a:t>Penalize panel-wise mismatch </a:t>
                </a:r>
              </a:p>
              <a:p>
                <a:r>
                  <a:rPr lang="en-US" sz="2800" b="1" dirty="0">
                    <a:cs typeface="Helvetica" pitchFamily="34" charset="0"/>
                  </a:rPr>
                  <a:t>in aspect ratio &amp; importance</a:t>
                </a:r>
                <a:endParaRPr lang="en-US" sz="2800" dirty="0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4202306" y="703486"/>
                <a:ext cx="3135410" cy="883444"/>
                <a:chOff x="4202306" y="703486"/>
                <a:chExt cx="3135410" cy="883444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4965117" y="1165151"/>
                  <a:ext cx="1888065" cy="421779"/>
                </a:xfrm>
                <a:prstGeom prst="rect">
                  <a:avLst/>
                </a:prstGeom>
                <a:noFill/>
                <a:ln w="5715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202306" y="703486"/>
                  <a:ext cx="313541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cs typeface="Helvetica" pitchFamily="34" charset="0"/>
                    </a:rPr>
                    <a:t>Single-panel Likelihood</a:t>
                  </a:r>
                  <a:endParaRPr lang="en-US" sz="2400" dirty="0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5502678" y="3059824"/>
              <a:ext cx="3641322" cy="3112376"/>
              <a:chOff x="-427717" y="2403190"/>
              <a:chExt cx="3641322" cy="311237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-427717" y="2403190"/>
                <a:ext cx="3641322" cy="2709291"/>
                <a:chOff x="155280" y="1602858"/>
                <a:chExt cx="3641322" cy="2709291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381000" y="2143369"/>
                  <a:ext cx="2780266" cy="2168780"/>
                </a:xfrm>
                <a:prstGeom prst="rect">
                  <a:avLst/>
                </a:prstGeom>
                <a:noFill/>
                <a:ln w="38100"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55280" y="2349989"/>
                  <a:ext cx="3189852" cy="1626582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Rectangle 15"/>
                    <p:cNvSpPr/>
                    <p:nvPr/>
                  </p:nvSpPr>
                  <p:spPr>
                    <a:xfrm>
                      <a:off x="1516063" y="1602858"/>
                      <a:ext cx="510140" cy="49141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FF00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FF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>
                        <a:solidFill>
                          <a:srgbClr val="92D05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Rectangle 1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16063" y="1602858"/>
                      <a:ext cx="510140" cy="491417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b="-987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3345132" y="2892457"/>
                      <a:ext cx="451470" cy="49141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>
                        <a:solidFill>
                          <a:srgbClr val="92D05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Rectangle 1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45132" y="2892457"/>
                      <a:ext cx="451470" cy="491417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b="-1125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" name="Group 6"/>
              <p:cNvGrpSpPr/>
              <p:nvPr/>
            </p:nvGrpSpPr>
            <p:grpSpPr>
              <a:xfrm>
                <a:off x="-57265" y="4337427"/>
                <a:ext cx="2241319" cy="1178139"/>
                <a:chOff x="-57265" y="4337427"/>
                <a:chExt cx="2241319" cy="1178139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-57265" y="4337427"/>
                  <a:ext cx="224131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i="1" dirty="0">
                      <a:solidFill>
                        <a:srgbClr val="FF0000"/>
                      </a:solidFill>
                      <a:cs typeface="Helvetica" pitchFamily="34" charset="0"/>
                    </a:rPr>
                    <a:t>Image geometry</a:t>
                  </a:r>
                  <a:endParaRPr lang="en-US" sz="2400" i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-11580" y="5053901"/>
                  <a:ext cx="214994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i="1" dirty="0">
                      <a:solidFill>
                        <a:srgbClr val="00FF00"/>
                      </a:solidFill>
                      <a:cs typeface="Helvetica" pitchFamily="34" charset="0"/>
                    </a:rPr>
                    <a:t>panel geometry</a:t>
                  </a:r>
                  <a:endParaRPr lang="en-US" sz="2400" i="1" dirty="0">
                    <a:solidFill>
                      <a:srgbClr val="00FF00"/>
                    </a:solidFill>
                  </a:endParaRP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4043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86"/>
    </mc:Choice>
    <mc:Fallback xmlns="">
      <p:transition spd="slow" advTm="31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Background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" y="1072776"/>
            <a:ext cx="8763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Effective manga layout can benefit</a:t>
            </a:r>
          </a:p>
          <a:p>
            <a:pPr marL="800100" lvl="1" indent="-342900">
              <a:spcAft>
                <a:spcPts val="600"/>
              </a:spcAft>
              <a:buFont typeface="Calibri" pitchFamily="34" charset="0"/>
              <a:buChar char="–"/>
            </a:pPr>
            <a:r>
              <a:rPr lang="en-US" sz="3000" dirty="0">
                <a:cs typeface="Helvetica" pitchFamily="34" charset="0"/>
              </a:rPr>
              <a:t>Storytelling</a:t>
            </a:r>
          </a:p>
          <a:p>
            <a:pPr marL="800100" lvl="1" indent="-342900">
              <a:spcAft>
                <a:spcPts val="600"/>
              </a:spcAft>
              <a:buFont typeface="Calibri" pitchFamily="34" charset="0"/>
              <a:buChar char="–"/>
            </a:pPr>
            <a:r>
              <a:rPr lang="en-US" sz="3000" dirty="0">
                <a:cs typeface="Helvetica" pitchFamily="34" charset="0"/>
              </a:rPr>
              <a:t>Attention guidance</a:t>
            </a:r>
          </a:p>
          <a:p>
            <a:pPr marL="800100" lvl="1" indent="-342900">
              <a:spcAft>
                <a:spcPts val="600"/>
              </a:spcAft>
              <a:buFont typeface="Calibri" pitchFamily="34" charset="0"/>
              <a:buChar char="–"/>
            </a:pPr>
            <a:r>
              <a:rPr lang="en-US" sz="3000" dirty="0">
                <a:cs typeface="Helvetica" pitchFamily="34" charset="0"/>
              </a:rPr>
              <a:t>Visual attractiveness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28600" y="3972580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It is a difficult task</a:t>
            </a:r>
          </a:p>
        </p:txBody>
      </p:sp>
    </p:spTree>
    <p:extLst>
      <p:ext uri="{BB962C8B-B14F-4D97-AF65-F5344CB8AC3E}">
        <p14:creationId xmlns:p14="http://schemas.microsoft.com/office/powerpoint/2010/main" val="1806872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Initial Layout Generation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4731" y="1143000"/>
            <a:ext cx="887306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Likelihood term</a:t>
            </a:r>
            <a:endParaRPr lang="en-US" sz="3000" dirty="0">
              <a:solidFill>
                <a:srgbClr val="FF0000"/>
              </a:solidFill>
              <a:ea typeface="Cambria Math"/>
            </a:endParaRPr>
          </a:p>
          <a:p>
            <a:pPr>
              <a:spcAft>
                <a:spcPts val="600"/>
              </a:spcAft>
            </a:pPr>
            <a:endParaRPr lang="en-US" sz="3000" b="1" dirty="0">
              <a:cs typeface="Helvetic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6"/>
          <a:stretch/>
        </p:blipFill>
        <p:spPr bwMode="auto">
          <a:xfrm>
            <a:off x="609600" y="2175602"/>
            <a:ext cx="7182195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5463223" y="1537298"/>
            <a:ext cx="2912849" cy="1004063"/>
            <a:chOff x="6476922" y="627815"/>
            <a:chExt cx="2912849" cy="1004063"/>
          </a:xfrm>
        </p:grpSpPr>
        <p:sp>
          <p:nvSpPr>
            <p:cNvPr id="25" name="Rectangle 24"/>
            <p:cNvSpPr/>
            <p:nvPr/>
          </p:nvSpPr>
          <p:spPr>
            <a:xfrm>
              <a:off x="7061200" y="1149152"/>
              <a:ext cx="1744294" cy="482726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76922" y="627815"/>
              <a:ext cx="29128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cs typeface="Helvetica" pitchFamily="34" charset="0"/>
                </a:rPr>
                <a:t>Inter-panel Likelihood</a:t>
              </a:r>
              <a:endParaRPr lang="en-US" sz="2400" dirty="0"/>
            </a:p>
          </p:txBody>
        </p:sp>
      </p:grp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1143000" y="2840436"/>
            <a:ext cx="1200704" cy="2926080"/>
            <a:chOff x="609600" y="1809749"/>
            <a:chExt cx="725426" cy="1767841"/>
          </a:xfrm>
        </p:grpSpPr>
        <p:pic>
          <p:nvPicPr>
            <p:cNvPr id="30" name="Picture 6" descr="C:\Users\abc\Desktop\Image Replacement\Inputs\Bugs Bunny 2 (Ironman)\1\Resized\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1" y="1809749"/>
              <a:ext cx="725425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7" descr="C:\Users\abc\Desktop\Image Replacement\Inputs\Bugs Bunny 2 (Ironman)\1\Resized\4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419350"/>
              <a:ext cx="725425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C:\Users\abc\Desktop\Image Replacement\Inputs\Bugs Bunny 2 (Ironman)\1\Resized\5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1" y="3028950"/>
              <a:ext cx="725425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2938814" y="2696311"/>
            <a:ext cx="5432776" cy="3200400"/>
            <a:chOff x="3276600" y="1809750"/>
            <a:chExt cx="4191000" cy="2468880"/>
          </a:xfrm>
        </p:grpSpPr>
        <p:grpSp>
          <p:nvGrpSpPr>
            <p:cNvPr id="34" name="Group 33"/>
            <p:cNvGrpSpPr/>
            <p:nvPr/>
          </p:nvGrpSpPr>
          <p:grpSpPr>
            <a:xfrm>
              <a:off x="3276600" y="1809750"/>
              <a:ext cx="4191000" cy="2468880"/>
              <a:chOff x="3276600" y="1809750"/>
              <a:chExt cx="4191000" cy="2468880"/>
            </a:xfrm>
          </p:grpSpPr>
          <p:pic>
            <p:nvPicPr>
              <p:cNvPr id="47" name="Picture 46" descr="C:\Users\abc\Desktop\Image Replacement\Inputs\Bugs Bunny 2 (Ironman)\Output\11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1809750"/>
                <a:ext cx="1907770" cy="2468880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3" descr="C:\Users\abc\Desktop\Image Replacement\Inputs\Bugs Bunny 2 (Ironman)\Output\1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9830" y="1809750"/>
                <a:ext cx="1907770" cy="2468880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3407525" y="2688829"/>
              <a:ext cx="1652432" cy="1472184"/>
              <a:chOff x="1351926" y="2410675"/>
              <a:chExt cx="1338362" cy="119237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1351926" y="2418325"/>
                <a:ext cx="1333088" cy="29209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357952" y="2410675"/>
                <a:ext cx="0" cy="1192372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1351926" y="3577590"/>
                <a:ext cx="381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714500" y="2950210"/>
                <a:ext cx="0" cy="62738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1720096" y="2908232"/>
                <a:ext cx="970192" cy="5842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672596" y="2435187"/>
                <a:ext cx="0" cy="46228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5672736" y="2693690"/>
              <a:ext cx="1681960" cy="804672"/>
              <a:chOff x="2987179" y="2465005"/>
              <a:chExt cx="1364257" cy="65267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2987179" y="2486025"/>
                <a:ext cx="1364257" cy="12791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993103" y="2465005"/>
                <a:ext cx="1918" cy="652679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2987179" y="2983556"/>
                <a:ext cx="1364257" cy="10790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336057" y="2593339"/>
                <a:ext cx="0" cy="40449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3939025" y="5896711"/>
            <a:ext cx="3322927" cy="640080"/>
            <a:chOff x="3985050" y="4324350"/>
            <a:chExt cx="2769106" cy="533400"/>
          </a:xfrm>
        </p:grpSpPr>
        <p:sp>
          <p:nvSpPr>
            <p:cNvPr id="50" name="Multiply 49"/>
            <p:cNvSpPr/>
            <p:nvPr/>
          </p:nvSpPr>
          <p:spPr>
            <a:xfrm>
              <a:off x="3985050" y="4324350"/>
              <a:ext cx="533400" cy="5334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6324196" y="4324350"/>
              <a:ext cx="429960" cy="490192"/>
              <a:chOff x="6322152" y="4321801"/>
              <a:chExt cx="429960" cy="490192"/>
            </a:xfrm>
          </p:grpSpPr>
          <p:sp>
            <p:nvSpPr>
              <p:cNvPr id="52" name="Rectangle 51"/>
              <p:cNvSpPr/>
              <p:nvPr/>
            </p:nvSpPr>
            <p:spPr>
              <a:xfrm rot="2666113">
                <a:off x="6322152" y="4570202"/>
                <a:ext cx="316993" cy="122480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18860094">
                <a:off x="6445923" y="4505804"/>
                <a:ext cx="490192" cy="122186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7672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86"/>
    </mc:Choice>
    <mc:Fallback xmlns="">
      <p:transition spd="slow" advTm="49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Initial Layout Generation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4731" y="1143000"/>
            <a:ext cx="887306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Likelihood term</a:t>
            </a:r>
            <a:endParaRPr lang="en-US" sz="3000" dirty="0">
              <a:solidFill>
                <a:srgbClr val="FF0000"/>
              </a:solidFill>
              <a:ea typeface="Cambria Math"/>
            </a:endParaRPr>
          </a:p>
          <a:p>
            <a:pPr>
              <a:spcAft>
                <a:spcPts val="600"/>
              </a:spcAft>
            </a:pPr>
            <a:endParaRPr lang="en-US" sz="3000" b="1" dirty="0">
              <a:cs typeface="Helvetic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6"/>
          <a:stretch/>
        </p:blipFill>
        <p:spPr bwMode="auto">
          <a:xfrm>
            <a:off x="609600" y="2175602"/>
            <a:ext cx="7182195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5463223" y="1537298"/>
            <a:ext cx="2912849" cy="1004063"/>
            <a:chOff x="6476922" y="627815"/>
            <a:chExt cx="2912849" cy="1004063"/>
          </a:xfrm>
        </p:grpSpPr>
        <p:sp>
          <p:nvSpPr>
            <p:cNvPr id="55" name="Rectangle 54"/>
            <p:cNvSpPr/>
            <p:nvPr/>
          </p:nvSpPr>
          <p:spPr>
            <a:xfrm>
              <a:off x="7061200" y="1149152"/>
              <a:ext cx="1744294" cy="482726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76922" y="627815"/>
              <a:ext cx="29128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cs typeface="Helvetica" pitchFamily="34" charset="0"/>
                </a:rPr>
                <a:t>Inter-panel Likelihood</a:t>
              </a:r>
              <a:endParaRPr lang="en-US" sz="2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57757" y="3032832"/>
            <a:ext cx="1094843" cy="3166130"/>
            <a:chOff x="452085" y="2114550"/>
            <a:chExt cx="900528" cy="2604199"/>
          </a:xfrm>
        </p:grpSpPr>
        <p:grpSp>
          <p:nvGrpSpPr>
            <p:cNvPr id="58" name="Group 57"/>
            <p:cNvGrpSpPr/>
            <p:nvPr/>
          </p:nvGrpSpPr>
          <p:grpSpPr>
            <a:xfrm>
              <a:off x="452085" y="2114550"/>
              <a:ext cx="900528" cy="2194560"/>
              <a:chOff x="457199" y="2114550"/>
              <a:chExt cx="900528" cy="2194560"/>
            </a:xfrm>
          </p:grpSpPr>
          <p:grpSp>
            <p:nvGrpSpPr>
              <p:cNvPr id="60" name="Group 59"/>
              <p:cNvGrpSpPr>
                <a:grpSpLocks noChangeAspect="1"/>
              </p:cNvGrpSpPr>
              <p:nvPr/>
            </p:nvGrpSpPr>
            <p:grpSpPr>
              <a:xfrm>
                <a:off x="457199" y="2114550"/>
                <a:ext cx="900528" cy="2194560"/>
                <a:chOff x="609600" y="1809749"/>
                <a:chExt cx="725426" cy="1767841"/>
              </a:xfrm>
            </p:grpSpPr>
            <p:pic>
              <p:nvPicPr>
                <p:cNvPr id="62" name="Picture 6" descr="C:\Users\abc\Desktop\Image Replacement\Inputs\Bugs Bunny 2 (Ironman)\1\Resized\3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1" y="1809749"/>
                  <a:ext cx="725425" cy="5486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7" descr="C:\Users\abc\Desktop\Image Replacement\Inputs\Bugs Bunny 2 (Ironman)\1\Resized\4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2419350"/>
                  <a:ext cx="725425" cy="5486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8" descr="C:\Users\abc\Desktop\Image Replacement\Inputs\Bugs Bunny 2 (Ironman)\1\Resized\5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1" y="3028950"/>
                  <a:ext cx="725425" cy="5486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61" name="Elbow Connector 60"/>
              <p:cNvCxnSpPr>
                <a:stCxn id="64" idx="1"/>
                <a:endCxn id="62" idx="1"/>
              </p:cNvCxnSpPr>
              <p:nvPr/>
            </p:nvCxnSpPr>
            <p:spPr>
              <a:xfrm rot="10800000">
                <a:off x="457200" y="2455085"/>
                <a:ext cx="12700" cy="1513490"/>
              </a:xfrm>
              <a:prstGeom prst="bentConnector3">
                <a:avLst>
                  <a:gd name="adj1" fmla="val 1800000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9" name="Picture 2" descr="C:\Users\abc\Desktop\SIGGRAPH ASIA 2012\Presentation Slides\Equations\G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445" y="4347274"/>
              <a:ext cx="238125" cy="37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up 64"/>
          <p:cNvGrpSpPr/>
          <p:nvPr/>
        </p:nvGrpSpPr>
        <p:grpSpPr>
          <a:xfrm>
            <a:off x="5137290" y="2617562"/>
            <a:ext cx="3549510" cy="962083"/>
            <a:chOff x="5681044" y="1496103"/>
            <a:chExt cx="3549510" cy="962083"/>
          </a:xfrm>
        </p:grpSpPr>
        <p:pic>
          <p:nvPicPr>
            <p:cNvPr id="66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96" r="26556" b="60127"/>
            <a:stretch/>
          </p:blipFill>
          <p:spPr bwMode="auto">
            <a:xfrm>
              <a:off x="5681044" y="1996550"/>
              <a:ext cx="1434753" cy="461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73" b="60127"/>
            <a:stretch/>
          </p:blipFill>
          <p:spPr bwMode="auto">
            <a:xfrm>
              <a:off x="7713223" y="1996550"/>
              <a:ext cx="1517331" cy="461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" name="Right Brace 67"/>
            <p:cNvSpPr/>
            <p:nvPr/>
          </p:nvSpPr>
          <p:spPr>
            <a:xfrm rot="16200000">
              <a:off x="7170087" y="724437"/>
              <a:ext cx="548066" cy="2091398"/>
            </a:xfrm>
            <a:prstGeom prst="rightBrac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28800" y="2916956"/>
            <a:ext cx="7391400" cy="3245513"/>
            <a:chOff x="1828800" y="2916956"/>
            <a:chExt cx="7391400" cy="3245513"/>
          </a:xfrm>
        </p:grpSpPr>
        <p:pic>
          <p:nvPicPr>
            <p:cNvPr id="36" name="Picture 3" descr="C:\Users\abc\Desktop\Image Replacement\Inputs\Bugs Bunny 2 (Ironman)\Output\1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916956"/>
              <a:ext cx="2240794" cy="289985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9" name="Group 68"/>
            <p:cNvGrpSpPr/>
            <p:nvPr/>
          </p:nvGrpSpPr>
          <p:grpSpPr>
            <a:xfrm>
              <a:off x="2317268" y="3165628"/>
              <a:ext cx="6902932" cy="2996841"/>
              <a:chOff x="2317268" y="1949196"/>
              <a:chExt cx="6902932" cy="2996841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2317268" y="1949196"/>
                <a:ext cx="6902932" cy="2996841"/>
                <a:chOff x="2317268" y="1949196"/>
                <a:chExt cx="6902932" cy="2996841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5012264" y="1949196"/>
                  <a:ext cx="4207936" cy="2996841"/>
                  <a:chOff x="4097864" y="1997832"/>
                  <a:chExt cx="4207936" cy="2996841"/>
                </a:xfrm>
              </p:grpSpPr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4222890" y="1997832"/>
                    <a:ext cx="1434753" cy="2042734"/>
                    <a:chOff x="4222890" y="1997832"/>
                    <a:chExt cx="1434753" cy="2042734"/>
                  </a:xfrm>
                </p:grpSpPr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4222890" y="1997832"/>
                      <a:ext cx="1434753" cy="408783"/>
                    </a:xfrm>
                    <a:prstGeom prst="rect">
                      <a:avLst/>
                    </a:prstGeom>
                    <a:noFill/>
                    <a:ln w="57150">
                      <a:solidFill>
                        <a:srgbClr val="00B0F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3" name="Straight Arrow Connector 82"/>
                    <p:cNvCxnSpPr>
                      <a:stCxn id="82" idx="2"/>
                    </p:cNvCxnSpPr>
                    <p:nvPr/>
                  </p:nvCxnSpPr>
                  <p:spPr>
                    <a:xfrm>
                      <a:off x="4940267" y="2406615"/>
                      <a:ext cx="0" cy="1633951"/>
                    </a:xfrm>
                    <a:prstGeom prst="straightConnector1">
                      <a:avLst/>
                    </a:prstGeom>
                    <a:ln w="57150">
                      <a:solidFill>
                        <a:srgbClr val="00B0F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1" name="Rectangle 80"/>
                  <p:cNvSpPr/>
                  <p:nvPr/>
                </p:nvSpPr>
                <p:spPr>
                  <a:xfrm>
                    <a:off x="4097864" y="4040566"/>
                    <a:ext cx="4207936" cy="95410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b="1" dirty="0">
                        <a:cs typeface="Helvetica" pitchFamily="34" charset="0"/>
                      </a:rPr>
                      <a:t>Measure the smoothness of path through panels</a:t>
                    </a:r>
                    <a:endParaRPr lang="en-US" sz="2800" b="1" dirty="0"/>
                  </a:p>
                </p:txBody>
              </p: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2317268" y="3155123"/>
                  <a:ext cx="1376148" cy="125478"/>
                  <a:chOff x="1939038" y="3467039"/>
                  <a:chExt cx="1376148" cy="125478"/>
                </a:xfrm>
              </p:grpSpPr>
              <p:sp>
                <p:nvSpPr>
                  <p:cNvPr id="77" name="Oval 76"/>
                  <p:cNvSpPr/>
                  <p:nvPr/>
                </p:nvSpPr>
                <p:spPr>
                  <a:xfrm>
                    <a:off x="1939038" y="3467039"/>
                    <a:ext cx="125478" cy="12547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8" name="Straight Arrow Connector 77"/>
                  <p:cNvCxnSpPr>
                    <a:stCxn id="77" idx="6"/>
                    <a:endCxn id="71" idx="2"/>
                  </p:cNvCxnSpPr>
                  <p:nvPr/>
                </p:nvCxnSpPr>
                <p:spPr>
                  <a:xfrm>
                    <a:off x="2064516" y="3529778"/>
                    <a:ext cx="610608" cy="0"/>
                  </a:xfrm>
                  <a:prstGeom prst="straightConnector1">
                    <a:avLst/>
                  </a:prstGeom>
                  <a:ln w="57150">
                    <a:solidFill>
                      <a:srgbClr val="FF0000"/>
                    </a:solidFill>
                    <a:tailEnd type="arrow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Arrow Connector 78"/>
                  <p:cNvCxnSpPr>
                    <a:stCxn id="71" idx="6"/>
                    <a:endCxn id="72" idx="2"/>
                  </p:cNvCxnSpPr>
                  <p:nvPr/>
                </p:nvCxnSpPr>
                <p:spPr>
                  <a:xfrm>
                    <a:off x="2800602" y="3529778"/>
                    <a:ext cx="514584" cy="0"/>
                  </a:xfrm>
                  <a:prstGeom prst="straightConnector1">
                    <a:avLst/>
                  </a:prstGeom>
                  <a:ln w="57150">
                    <a:solidFill>
                      <a:srgbClr val="FF0000"/>
                    </a:solidFill>
                    <a:tailEnd type="arrow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1" name="Oval 70"/>
              <p:cNvSpPr/>
              <p:nvPr/>
            </p:nvSpPr>
            <p:spPr>
              <a:xfrm>
                <a:off x="3053354" y="3155123"/>
                <a:ext cx="125478" cy="12547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693416" y="3155123"/>
                <a:ext cx="125478" cy="12547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60316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5"/>
    </mc:Choice>
    <mc:Fallback xmlns="">
      <p:transition spd="slow" advTm="20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Initial Layout Generation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4731" y="1143000"/>
            <a:ext cx="887306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Likelihood term</a:t>
            </a:r>
            <a:endParaRPr lang="en-US" sz="3000" dirty="0">
              <a:solidFill>
                <a:srgbClr val="FF0000"/>
              </a:solidFill>
              <a:ea typeface="Cambria Math"/>
            </a:endParaRPr>
          </a:p>
          <a:p>
            <a:pPr>
              <a:spcAft>
                <a:spcPts val="600"/>
              </a:spcAft>
            </a:pPr>
            <a:endParaRPr lang="en-US" sz="3000" b="1" dirty="0">
              <a:cs typeface="Helvetic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6"/>
          <a:stretch/>
        </p:blipFill>
        <p:spPr bwMode="auto">
          <a:xfrm>
            <a:off x="609600" y="2175602"/>
            <a:ext cx="7182195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5463223" y="1537298"/>
            <a:ext cx="2912849" cy="1004063"/>
            <a:chOff x="6476922" y="627815"/>
            <a:chExt cx="2912849" cy="1004063"/>
          </a:xfrm>
        </p:grpSpPr>
        <p:sp>
          <p:nvSpPr>
            <p:cNvPr id="55" name="Rectangle 54"/>
            <p:cNvSpPr/>
            <p:nvPr/>
          </p:nvSpPr>
          <p:spPr>
            <a:xfrm>
              <a:off x="7061200" y="1149152"/>
              <a:ext cx="1744294" cy="482726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76922" y="627815"/>
              <a:ext cx="29128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cs typeface="Helvetica" pitchFamily="34" charset="0"/>
                </a:rPr>
                <a:t>Inter-panel Likelihood</a:t>
              </a:r>
              <a:endParaRPr lang="en-US" sz="2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57757" y="3032832"/>
            <a:ext cx="1094843" cy="3166130"/>
            <a:chOff x="452085" y="2114550"/>
            <a:chExt cx="900528" cy="2604199"/>
          </a:xfrm>
        </p:grpSpPr>
        <p:grpSp>
          <p:nvGrpSpPr>
            <p:cNvPr id="58" name="Group 57"/>
            <p:cNvGrpSpPr/>
            <p:nvPr/>
          </p:nvGrpSpPr>
          <p:grpSpPr>
            <a:xfrm>
              <a:off x="452085" y="2114550"/>
              <a:ext cx="900528" cy="2194560"/>
              <a:chOff x="457199" y="2114550"/>
              <a:chExt cx="900528" cy="2194560"/>
            </a:xfrm>
          </p:grpSpPr>
          <p:grpSp>
            <p:nvGrpSpPr>
              <p:cNvPr id="60" name="Group 59"/>
              <p:cNvGrpSpPr>
                <a:grpSpLocks noChangeAspect="1"/>
              </p:cNvGrpSpPr>
              <p:nvPr/>
            </p:nvGrpSpPr>
            <p:grpSpPr>
              <a:xfrm>
                <a:off x="457199" y="2114550"/>
                <a:ext cx="900528" cy="2194560"/>
                <a:chOff x="609600" y="1809749"/>
                <a:chExt cx="725426" cy="1767841"/>
              </a:xfrm>
            </p:grpSpPr>
            <p:pic>
              <p:nvPicPr>
                <p:cNvPr id="62" name="Picture 6" descr="C:\Users\abc\Desktop\Image Replacement\Inputs\Bugs Bunny 2 (Ironman)\1\Resized\3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1" y="1809749"/>
                  <a:ext cx="725425" cy="5486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7" descr="C:\Users\abc\Desktop\Image Replacement\Inputs\Bugs Bunny 2 (Ironman)\1\Resized\4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2419350"/>
                  <a:ext cx="725425" cy="5486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8" descr="C:\Users\abc\Desktop\Image Replacement\Inputs\Bugs Bunny 2 (Ironman)\1\Resized\5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1" y="3028950"/>
                  <a:ext cx="725425" cy="5486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61" name="Elbow Connector 60"/>
              <p:cNvCxnSpPr>
                <a:stCxn id="64" idx="1"/>
                <a:endCxn id="62" idx="1"/>
              </p:cNvCxnSpPr>
              <p:nvPr/>
            </p:nvCxnSpPr>
            <p:spPr>
              <a:xfrm rot="10800000">
                <a:off x="457200" y="2455085"/>
                <a:ext cx="12700" cy="1513490"/>
              </a:xfrm>
              <a:prstGeom prst="bentConnector3">
                <a:avLst>
                  <a:gd name="adj1" fmla="val 1800000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9" name="Picture 2" descr="C:\Users\abc\Desktop\SIGGRAPH ASIA 2012\Presentation Slides\Equations\G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445" y="4347274"/>
              <a:ext cx="238125" cy="37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up 64"/>
          <p:cNvGrpSpPr/>
          <p:nvPr/>
        </p:nvGrpSpPr>
        <p:grpSpPr>
          <a:xfrm>
            <a:off x="5137290" y="2617562"/>
            <a:ext cx="3549510" cy="962083"/>
            <a:chOff x="5681044" y="1496103"/>
            <a:chExt cx="3549510" cy="962083"/>
          </a:xfrm>
        </p:grpSpPr>
        <p:pic>
          <p:nvPicPr>
            <p:cNvPr id="66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96" r="26556" b="60127"/>
            <a:stretch/>
          </p:blipFill>
          <p:spPr bwMode="auto">
            <a:xfrm>
              <a:off x="5681044" y="1996550"/>
              <a:ext cx="1434753" cy="461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73" b="60127"/>
            <a:stretch/>
          </p:blipFill>
          <p:spPr bwMode="auto">
            <a:xfrm>
              <a:off x="7713223" y="1996550"/>
              <a:ext cx="1517331" cy="461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" name="Right Brace 67"/>
            <p:cNvSpPr/>
            <p:nvPr/>
          </p:nvSpPr>
          <p:spPr>
            <a:xfrm rot="16200000">
              <a:off x="7170087" y="724437"/>
              <a:ext cx="548066" cy="2091398"/>
            </a:xfrm>
            <a:prstGeom prst="rightBrac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828800" y="2916956"/>
            <a:ext cx="7108208" cy="3321713"/>
            <a:chOff x="1828800" y="1345068"/>
            <a:chExt cx="7108208" cy="3321713"/>
          </a:xfrm>
        </p:grpSpPr>
        <p:grpSp>
          <p:nvGrpSpPr>
            <p:cNvPr id="37" name="Group 36"/>
            <p:cNvGrpSpPr/>
            <p:nvPr/>
          </p:nvGrpSpPr>
          <p:grpSpPr>
            <a:xfrm>
              <a:off x="1828800" y="1345068"/>
              <a:ext cx="2240794" cy="2899852"/>
              <a:chOff x="1450570" y="1345068"/>
              <a:chExt cx="2240794" cy="2899852"/>
            </a:xfrm>
          </p:grpSpPr>
          <p:pic>
            <p:nvPicPr>
              <p:cNvPr id="43" name="Picture 3" descr="C:\Users\abc\Desktop\Image Replacement\Inputs\Bugs Bunny 2 (Ironman)\Output\1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0570" y="1345068"/>
                <a:ext cx="2240794" cy="2899852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4" name="Group 43"/>
              <p:cNvGrpSpPr/>
              <p:nvPr/>
            </p:nvGrpSpPr>
            <p:grpSpPr>
              <a:xfrm>
                <a:off x="1526770" y="2433302"/>
                <a:ext cx="2066365" cy="822855"/>
                <a:chOff x="1526770" y="2745218"/>
                <a:chExt cx="2066365" cy="822855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526770" y="2745218"/>
                  <a:ext cx="0" cy="822172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  <a:prstDash val="sysDash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3593135" y="2745901"/>
                  <a:ext cx="0" cy="822172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  <a:prstDash val="sysDash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Group 37"/>
            <p:cNvGrpSpPr/>
            <p:nvPr/>
          </p:nvGrpSpPr>
          <p:grpSpPr>
            <a:xfrm>
              <a:off x="5137290" y="1593740"/>
              <a:ext cx="3799718" cy="3073041"/>
              <a:chOff x="5137290" y="1593740"/>
              <a:chExt cx="3799718" cy="3073041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5137290" y="3712674"/>
                <a:ext cx="379971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cs typeface="Helvetica" pitchFamily="34" charset="0"/>
                  </a:rPr>
                  <a:t>Align group boundary with layout boundary  </a:t>
                </a:r>
                <a:endParaRPr lang="en-US" sz="2800" dirty="0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7164666" y="1593740"/>
                <a:ext cx="1445934" cy="2118934"/>
                <a:chOff x="7164666" y="1593740"/>
                <a:chExt cx="1445934" cy="2118934"/>
              </a:xfrm>
            </p:grpSpPr>
            <p:cxnSp>
              <p:nvCxnSpPr>
                <p:cNvPr id="41" name="Straight Arrow Connector 40"/>
                <p:cNvCxnSpPr>
                  <a:stCxn id="42" idx="2"/>
                </p:cNvCxnSpPr>
                <p:nvPr/>
              </p:nvCxnSpPr>
              <p:spPr>
                <a:xfrm>
                  <a:off x="7887633" y="2007757"/>
                  <a:ext cx="0" cy="1704917"/>
                </a:xfrm>
                <a:prstGeom prst="straightConnector1">
                  <a:avLst/>
                </a:prstGeom>
                <a:ln w="5715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ectangle 41"/>
                <p:cNvSpPr/>
                <p:nvPr/>
              </p:nvSpPr>
              <p:spPr>
                <a:xfrm>
                  <a:off x="7164666" y="1593740"/>
                  <a:ext cx="1445934" cy="414017"/>
                </a:xfrm>
                <a:prstGeom prst="rect">
                  <a:avLst/>
                </a:prstGeom>
                <a:noFill/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0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21"/>
    </mc:Choice>
    <mc:Fallback xmlns="">
      <p:transition spd="slow" advTm="22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Initial Layout Generation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4731" y="1117193"/>
            <a:ext cx="887306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Estimate optimal initial layout</a:t>
            </a:r>
          </a:p>
          <a:p>
            <a:pPr marL="800100" lvl="2" indent="-342900">
              <a:spcAft>
                <a:spcPts val="600"/>
              </a:spcAft>
              <a:buFont typeface="Calibri" pitchFamily="34" charset="0"/>
              <a:buChar char="‒"/>
            </a:pPr>
            <a:r>
              <a:rPr lang="en-US" sz="3000" dirty="0">
                <a:cs typeface="Helvetica" pitchFamily="34" charset="0"/>
              </a:rPr>
              <a:t>Exact</a:t>
            </a:r>
            <a:r>
              <a:rPr lang="en-US" sz="3000" i="1" dirty="0">
                <a:cs typeface="Helvetica" pitchFamily="34" charset="0"/>
              </a:rPr>
              <a:t> </a:t>
            </a:r>
            <a:r>
              <a:rPr lang="en-US" sz="3000" dirty="0">
                <a:cs typeface="Helvetica" pitchFamily="34" charset="0"/>
              </a:rPr>
              <a:t>MAP inference is </a:t>
            </a:r>
            <a:r>
              <a:rPr lang="en-US" sz="3000" i="1" dirty="0">
                <a:solidFill>
                  <a:srgbClr val="FF0000"/>
                </a:solidFill>
                <a:cs typeface="Helvetica" pitchFamily="34" charset="0"/>
              </a:rPr>
              <a:t>computationally expensive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17909" y="2672283"/>
            <a:ext cx="4850328" cy="3195117"/>
            <a:chOff x="644444" y="2343150"/>
            <a:chExt cx="4164298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071739" y="2343150"/>
              <a:ext cx="737003" cy="2743200"/>
              <a:chOff x="4343400" y="2343150"/>
              <a:chExt cx="737003" cy="274320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343400" y="2343150"/>
                <a:ext cx="600051" cy="762982"/>
                <a:chOff x="335764" y="44450"/>
                <a:chExt cx="1797836" cy="228600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335764" y="44450"/>
                  <a:ext cx="1752601" cy="2286000"/>
                </a:xfrm>
                <a:prstGeom prst="rect">
                  <a:avLst/>
                </a:prstGeom>
                <a:noFill/>
                <a:ln w="28575"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381000" y="806450"/>
                  <a:ext cx="1752600" cy="0"/>
                </a:xfrm>
                <a:prstGeom prst="line">
                  <a:avLst/>
                </a:prstGeom>
                <a:ln w="28575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81000" y="1568450"/>
                  <a:ext cx="1752600" cy="0"/>
                </a:xfrm>
                <a:prstGeom prst="line">
                  <a:avLst/>
                </a:prstGeom>
                <a:ln w="28575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762000" y="44450"/>
                  <a:ext cx="0" cy="762000"/>
                </a:xfrm>
                <a:prstGeom prst="line">
                  <a:avLst/>
                </a:prstGeom>
                <a:ln w="28575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1143000" y="44450"/>
                  <a:ext cx="0" cy="762000"/>
                </a:xfrm>
                <a:prstGeom prst="line">
                  <a:avLst/>
                </a:prstGeom>
                <a:ln w="28575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H="1">
                  <a:off x="762000" y="501650"/>
                  <a:ext cx="381000" cy="0"/>
                </a:xfrm>
                <a:prstGeom prst="line">
                  <a:avLst/>
                </a:prstGeom>
                <a:ln w="28575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>
                <a:grpSpLocks noChangeAspect="1"/>
              </p:cNvGrpSpPr>
              <p:nvPr/>
            </p:nvGrpSpPr>
            <p:grpSpPr>
              <a:xfrm>
                <a:off x="4356905" y="3194837"/>
                <a:ext cx="581863" cy="758952"/>
                <a:chOff x="2590800" y="57150"/>
                <a:chExt cx="1752600" cy="2286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590800" y="57150"/>
                  <a:ext cx="1752600" cy="2286000"/>
                </a:xfrm>
                <a:prstGeom prst="rect">
                  <a:avLst/>
                </a:prstGeom>
                <a:noFill/>
                <a:ln w="28575"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590800" y="806450"/>
                  <a:ext cx="1752600" cy="0"/>
                </a:xfrm>
                <a:prstGeom prst="line">
                  <a:avLst/>
                </a:prstGeom>
                <a:ln w="28575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590800" y="1492250"/>
                  <a:ext cx="1752600" cy="0"/>
                </a:xfrm>
                <a:prstGeom prst="line">
                  <a:avLst/>
                </a:prstGeom>
                <a:ln w="28575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3200400" y="57150"/>
                  <a:ext cx="0" cy="749300"/>
                </a:xfrm>
                <a:prstGeom prst="line">
                  <a:avLst/>
                </a:prstGeom>
                <a:ln w="28575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3124200" y="806450"/>
                  <a:ext cx="0" cy="685800"/>
                </a:xfrm>
                <a:prstGeom prst="line">
                  <a:avLst/>
                </a:prstGeom>
                <a:ln w="28575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3200400" y="1492250"/>
                  <a:ext cx="0" cy="838200"/>
                </a:xfrm>
                <a:prstGeom prst="line">
                  <a:avLst/>
                </a:prstGeom>
                <a:ln w="28575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>
                <a:grpSpLocks noChangeAspect="1"/>
              </p:cNvGrpSpPr>
              <p:nvPr/>
            </p:nvGrpSpPr>
            <p:grpSpPr>
              <a:xfrm>
                <a:off x="4364803" y="4327398"/>
                <a:ext cx="578648" cy="758952"/>
                <a:chOff x="6705600" y="44450"/>
                <a:chExt cx="1752600" cy="2298700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6705600" y="44450"/>
                  <a:ext cx="1752600" cy="2286000"/>
                </a:xfrm>
                <a:prstGeom prst="rect">
                  <a:avLst/>
                </a:prstGeom>
                <a:noFill/>
                <a:ln w="28575"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6705600" y="927100"/>
                  <a:ext cx="1752600" cy="0"/>
                </a:xfrm>
                <a:prstGeom prst="line">
                  <a:avLst/>
                </a:prstGeom>
                <a:ln w="28575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6705600" y="1644650"/>
                  <a:ext cx="1752600" cy="0"/>
                </a:xfrm>
                <a:prstGeom prst="line">
                  <a:avLst/>
                </a:prstGeom>
                <a:ln w="28575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7315200" y="927100"/>
                  <a:ext cx="0" cy="717550"/>
                </a:xfrm>
                <a:prstGeom prst="line">
                  <a:avLst/>
                </a:prstGeom>
                <a:ln w="28575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7010400" y="1644650"/>
                  <a:ext cx="0" cy="698500"/>
                </a:xfrm>
                <a:prstGeom prst="line">
                  <a:avLst/>
                </a:prstGeom>
                <a:ln w="28575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7562850" y="1644650"/>
                  <a:ext cx="0" cy="698500"/>
                </a:xfrm>
                <a:prstGeom prst="line">
                  <a:avLst/>
                </a:prstGeom>
                <a:ln w="28575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5"/>
              <p:cNvSpPr txBox="1"/>
              <p:nvPr/>
            </p:nvSpPr>
            <p:spPr>
              <a:xfrm rot="5400000">
                <a:off x="4545170" y="3839595"/>
                <a:ext cx="462704" cy="607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…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44444" y="2655130"/>
              <a:ext cx="2091017" cy="2034266"/>
              <a:chOff x="520445" y="2655130"/>
              <a:chExt cx="2091017" cy="2034266"/>
            </a:xfrm>
          </p:grpSpPr>
          <p:pic>
            <p:nvPicPr>
              <p:cNvPr id="22" name="Picture 5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20" t="8899" r="12361" b="48083"/>
              <a:stretch/>
            </p:blipFill>
            <p:spPr bwMode="auto">
              <a:xfrm>
                <a:off x="723937" y="2655130"/>
                <a:ext cx="1887525" cy="1389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520445" y="4293029"/>
                <a:ext cx="2091017" cy="3963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cs typeface="Arial" pitchFamily="34" charset="0"/>
                  </a:rPr>
                  <a:t>Generative Model</a:t>
                </a:r>
              </a:p>
            </p:txBody>
          </p:sp>
        </p:grpSp>
        <p:cxnSp>
          <p:nvCxnSpPr>
            <p:cNvPr id="63" name="Straight Arrow Connector 62"/>
            <p:cNvCxnSpPr>
              <a:endCxn id="25" idx="1"/>
            </p:cNvCxnSpPr>
            <p:nvPr/>
          </p:nvCxnSpPr>
          <p:spPr>
            <a:xfrm flipV="1">
              <a:off x="1577493" y="2724641"/>
              <a:ext cx="2494246" cy="47019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endCxn id="40" idx="1"/>
            </p:cNvCxnSpPr>
            <p:nvPr/>
          </p:nvCxnSpPr>
          <p:spPr>
            <a:xfrm>
              <a:off x="2105199" y="3443605"/>
              <a:ext cx="1980045" cy="13070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endCxn id="56" idx="1"/>
            </p:cNvCxnSpPr>
            <p:nvPr/>
          </p:nvCxnSpPr>
          <p:spPr>
            <a:xfrm>
              <a:off x="1952799" y="3717164"/>
              <a:ext cx="2140343" cy="98761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767163" y="3264734"/>
            <a:ext cx="3072037" cy="2158234"/>
            <a:chOff x="5406160" y="2940065"/>
            <a:chExt cx="2471061" cy="1736023"/>
          </a:xfrm>
        </p:grpSpPr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>
              <a:off x="6315966" y="2940065"/>
              <a:ext cx="887689" cy="1157856"/>
              <a:chOff x="4648200" y="57150"/>
              <a:chExt cx="1752600" cy="22860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4648200" y="57150"/>
                <a:ext cx="1752600" cy="2286000"/>
              </a:xfrm>
              <a:prstGeom prst="rect">
                <a:avLst/>
              </a:prstGeom>
              <a:noFill/>
              <a:ln w="28575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4648200" y="1136650"/>
                <a:ext cx="1752600" cy="0"/>
              </a:xfrm>
              <a:prstGeom prst="line">
                <a:avLst/>
              </a:prstGeom>
              <a:ln w="28575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648200" y="1797050"/>
                <a:ext cx="1752600" cy="0"/>
              </a:xfrm>
              <a:prstGeom prst="line">
                <a:avLst/>
              </a:prstGeom>
              <a:ln w="28575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638800" y="1149350"/>
                <a:ext cx="0" cy="647700"/>
              </a:xfrm>
              <a:prstGeom prst="line">
                <a:avLst/>
              </a:prstGeom>
              <a:ln w="28575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257800" y="1797050"/>
                <a:ext cx="0" cy="533400"/>
              </a:xfrm>
              <a:prstGeom prst="line">
                <a:avLst/>
              </a:prstGeom>
              <a:ln w="28575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867400" y="1797050"/>
                <a:ext cx="0" cy="533400"/>
              </a:xfrm>
              <a:prstGeom prst="line">
                <a:avLst/>
              </a:prstGeom>
              <a:ln w="28575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5642399" y="4304738"/>
              <a:ext cx="2234822" cy="3713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cs typeface="Arial" pitchFamily="34" charset="0"/>
                </a:rPr>
                <a:t>Maximum Posteriori</a:t>
              </a:r>
            </a:p>
          </p:txBody>
        </p:sp>
        <p:sp>
          <p:nvSpPr>
            <p:cNvPr id="3" name="Striped Right Arrow 2"/>
            <p:cNvSpPr/>
            <p:nvPr/>
          </p:nvSpPr>
          <p:spPr>
            <a:xfrm>
              <a:off x="5406160" y="3350010"/>
              <a:ext cx="510159" cy="505391"/>
            </a:xfrm>
            <a:prstGeom prst="strip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5037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93"/>
    </mc:Choice>
    <mc:Fallback xmlns="">
      <p:transition spd="slow" advTm="25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Layout Optimization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836946" y="2200411"/>
            <a:ext cx="716105" cy="3383280"/>
            <a:chOff x="822698" y="1468145"/>
            <a:chExt cx="658043" cy="3108960"/>
          </a:xfrm>
        </p:grpSpPr>
        <p:pic>
          <p:nvPicPr>
            <p:cNvPr id="62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2698" y="1468145"/>
              <a:ext cx="658043" cy="481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2698" y="1993638"/>
              <a:ext cx="658042" cy="481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2698" y="2519131"/>
              <a:ext cx="658042" cy="481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2698" y="3044624"/>
              <a:ext cx="658042" cy="481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1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2698" y="3570117"/>
              <a:ext cx="658043" cy="481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2698" y="4095609"/>
              <a:ext cx="658042" cy="481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886851" y="1549920"/>
              <a:ext cx="499008" cy="31208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86851" y="2114550"/>
              <a:ext cx="408549" cy="331489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02215" y="2624371"/>
              <a:ext cx="483644" cy="252179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917580" y="3108037"/>
              <a:ext cx="280625" cy="27376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86851" y="3649779"/>
              <a:ext cx="311354" cy="29357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40907" y="4140192"/>
              <a:ext cx="244170" cy="336557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2410968" y="2220504"/>
            <a:ext cx="2593848" cy="3383280"/>
            <a:chOff x="4648200" y="57150"/>
            <a:chExt cx="1752600" cy="2286000"/>
          </a:xfrm>
        </p:grpSpPr>
        <p:sp>
          <p:nvSpPr>
            <p:cNvPr id="72" name="Rectangle 71"/>
            <p:cNvSpPr/>
            <p:nvPr/>
          </p:nvSpPr>
          <p:spPr>
            <a:xfrm>
              <a:off x="4648200" y="57150"/>
              <a:ext cx="1752600" cy="2286000"/>
            </a:xfrm>
            <a:prstGeom prst="rect">
              <a:avLst/>
            </a:prstGeom>
            <a:noFill/>
            <a:ln w="571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4648200" y="1136650"/>
              <a:ext cx="1752600" cy="0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648200" y="1797050"/>
              <a:ext cx="1752600" cy="0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638800" y="1149350"/>
              <a:ext cx="0" cy="647700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257800" y="1797050"/>
              <a:ext cx="0" cy="533400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867400" y="1797050"/>
              <a:ext cx="0" cy="533400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867400" y="2264738"/>
            <a:ext cx="3200400" cy="3973580"/>
            <a:chOff x="5702300" y="1531219"/>
            <a:chExt cx="2908300" cy="3610912"/>
          </a:xfrm>
        </p:grpSpPr>
        <p:grpSp>
          <p:nvGrpSpPr>
            <p:cNvPr id="5" name="Group 4"/>
            <p:cNvGrpSpPr/>
            <p:nvPr/>
          </p:nvGrpSpPr>
          <p:grpSpPr>
            <a:xfrm>
              <a:off x="5702300" y="1531219"/>
              <a:ext cx="2908300" cy="3097930"/>
              <a:chOff x="5702300" y="1531219"/>
              <a:chExt cx="2908300" cy="3097930"/>
            </a:xfrm>
          </p:grpSpPr>
          <p:grpSp>
            <p:nvGrpSpPr>
              <p:cNvPr id="100" name="Group 99"/>
              <p:cNvGrpSpPr>
                <a:grpSpLocks noChangeAspect="1"/>
              </p:cNvGrpSpPr>
              <p:nvPr/>
            </p:nvGrpSpPr>
            <p:grpSpPr>
              <a:xfrm>
                <a:off x="5964956" y="1535864"/>
                <a:ext cx="2313432" cy="3017520"/>
                <a:chOff x="4648200" y="57150"/>
                <a:chExt cx="1752600" cy="2286000"/>
              </a:xfrm>
            </p:grpSpPr>
            <p:sp>
              <p:nvSpPr>
                <p:cNvPr id="101" name="Rectangle 100"/>
                <p:cNvSpPr/>
                <p:nvPr/>
              </p:nvSpPr>
              <p:spPr>
                <a:xfrm>
                  <a:off x="4648200" y="57150"/>
                  <a:ext cx="1752600" cy="2286000"/>
                </a:xfrm>
                <a:prstGeom prst="rect">
                  <a:avLst/>
                </a:prstGeom>
                <a:noFill/>
                <a:ln w="57150"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4648200" y="1136650"/>
                  <a:ext cx="1752600" cy="0"/>
                </a:xfrm>
                <a:prstGeom prst="line">
                  <a:avLst/>
                </a:prstGeom>
                <a:ln w="5715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648200" y="1797050"/>
                  <a:ext cx="1752600" cy="0"/>
                </a:xfrm>
                <a:prstGeom prst="line">
                  <a:avLst/>
                </a:prstGeom>
                <a:ln w="5715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5638800" y="1149350"/>
                  <a:ext cx="0" cy="647700"/>
                </a:xfrm>
                <a:prstGeom prst="line">
                  <a:avLst/>
                </a:prstGeom>
                <a:ln w="5715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257800" y="1797050"/>
                  <a:ext cx="0" cy="533400"/>
                </a:xfrm>
                <a:prstGeom prst="line">
                  <a:avLst/>
                </a:prstGeom>
                <a:ln w="5715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867400" y="1797050"/>
                  <a:ext cx="0" cy="533400"/>
                </a:xfrm>
                <a:prstGeom prst="line">
                  <a:avLst/>
                </a:prstGeom>
                <a:ln w="5715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Rectangle 106"/>
              <p:cNvSpPr/>
              <p:nvPr/>
            </p:nvSpPr>
            <p:spPr>
              <a:xfrm>
                <a:off x="5702300" y="1531219"/>
                <a:ext cx="2787155" cy="142958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964956" y="2750460"/>
                <a:ext cx="1307592" cy="130115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6879850" y="2960804"/>
                <a:ext cx="1730750" cy="87172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824643" y="3836130"/>
                <a:ext cx="1055207" cy="71725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6705600" y="3846622"/>
                <a:ext cx="990600" cy="70676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587000" y="3711356"/>
                <a:ext cx="691388" cy="91779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>
              <a:off x="6416382" y="4680466"/>
              <a:ext cx="178581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cs typeface="Arial" pitchFamily="34" charset="0"/>
                </a:rPr>
                <a:t>Unoptimized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6" name="Striped Right Arrow 45"/>
          <p:cNvSpPr/>
          <p:nvPr/>
        </p:nvSpPr>
        <p:spPr>
          <a:xfrm>
            <a:off x="5156283" y="3732304"/>
            <a:ext cx="600076" cy="594468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3" descr="C:\Users\abc\Desktop\SIGGRAPH ASIA 2012\Presentation Slides\Equations\I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490" y="5668787"/>
            <a:ext cx="2573890" cy="62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abc\Desktop\SIGGRAPH ASIA 2012\Presentation Slides\Equations\IL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383" y="5671080"/>
            <a:ext cx="2833017" cy="62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67837" y="1046202"/>
                <a:ext cx="887306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3000" b="1" dirty="0">
                    <a:cs typeface="Helvetica" pitchFamily="34" charset="0"/>
                  </a:rPr>
                  <a:t>Fit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latin typeface="Cambria Math"/>
                        <a:cs typeface="Helvetica" pitchFamily="34" charset="0"/>
                      </a:rPr>
                      <m:t>𝑮</m:t>
                    </m:r>
                  </m:oMath>
                </a14:m>
                <a:r>
                  <a:rPr lang="en-US" sz="3000" b="1" dirty="0">
                    <a:cs typeface="Helvetica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000" b="1" i="1" dirty="0" smtClean="0">
                        <a:latin typeface="Cambria Math"/>
                        <a:cs typeface="Helvetica" pitchFamily="34" charset="0"/>
                      </a:rPr>
                      <m:t>𝑽</m:t>
                    </m:r>
                  </m:oMath>
                </a14:m>
                <a:r>
                  <a:rPr lang="en-US" sz="3000" b="1" dirty="0">
                    <a:cs typeface="Helvetica" pitchFamily="34" charset="0"/>
                  </a:rPr>
                  <a:t> and reproduce panel shape irregularity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37" y="1046202"/>
                <a:ext cx="8873069" cy="553998"/>
              </a:xfrm>
              <a:prstGeom prst="rect">
                <a:avLst/>
              </a:prstGeom>
              <a:blipFill rotWithShape="1">
                <a:blip r:embed="rId11"/>
                <a:stretch>
                  <a:fillRect l="-1443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84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53"/>
    </mc:Choice>
    <mc:Fallback xmlns="">
      <p:transition spd="slow" advTm="22953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Layout Optimization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4731" y="1066800"/>
            <a:ext cx="8873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Energy function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0" y="3733800"/>
            <a:ext cx="9144000" cy="3124200"/>
            <a:chOff x="0" y="2724150"/>
            <a:chExt cx="9144000" cy="31242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272415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381500" y="2737146"/>
              <a:ext cx="0" cy="3111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495799" y="3800068"/>
            <a:ext cx="3508081" cy="3079511"/>
            <a:chOff x="4495798" y="2596252"/>
            <a:chExt cx="2944075" cy="2584408"/>
          </a:xfrm>
        </p:grpSpPr>
        <p:grpSp>
          <p:nvGrpSpPr>
            <p:cNvPr id="24" name="Group 23"/>
            <p:cNvGrpSpPr/>
            <p:nvPr/>
          </p:nvGrpSpPr>
          <p:grpSpPr>
            <a:xfrm>
              <a:off x="4495798" y="2596252"/>
              <a:ext cx="2944075" cy="2584408"/>
              <a:chOff x="4495798" y="2596252"/>
              <a:chExt cx="2944075" cy="2584408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4495798" y="2596252"/>
                <a:ext cx="2944075" cy="439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 err="1">
                    <a:cs typeface="Helvetica" pitchFamily="34" charset="0"/>
                  </a:rPr>
                  <a:t>Collinearity</a:t>
                </a:r>
                <a:r>
                  <a:rPr lang="en-US" sz="2800" dirty="0">
                    <a:cs typeface="Helvetica" pitchFamily="34" charset="0"/>
                  </a:rPr>
                  <a:t> constraint</a:t>
                </a: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4637914" y="3191723"/>
                <a:ext cx="1276053" cy="1988937"/>
                <a:chOff x="4637914" y="3191723"/>
                <a:chExt cx="1276053" cy="1988937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4684482" y="3191723"/>
                  <a:ext cx="1182918" cy="1988937"/>
                  <a:chOff x="4684482" y="3191723"/>
                  <a:chExt cx="1182918" cy="1988937"/>
                </a:xfrm>
              </p:grpSpPr>
              <p:grpSp>
                <p:nvGrpSpPr>
                  <p:cNvPr id="139" name="Group 138"/>
                  <p:cNvGrpSpPr>
                    <a:grpSpLocks noChangeAspect="1"/>
                  </p:cNvGrpSpPr>
                  <p:nvPr/>
                </p:nvGrpSpPr>
                <p:grpSpPr>
                  <a:xfrm>
                    <a:off x="4684482" y="3191723"/>
                    <a:ext cx="1182918" cy="1542937"/>
                    <a:chOff x="4648200" y="57150"/>
                    <a:chExt cx="1752600" cy="2286000"/>
                  </a:xfrm>
                </p:grpSpPr>
                <p:sp>
                  <p:nvSpPr>
                    <p:cNvPr id="140" name="Rectangle 139"/>
                    <p:cNvSpPr/>
                    <p:nvPr/>
                  </p:nvSpPr>
                  <p:spPr>
                    <a:xfrm>
                      <a:off x="4648200" y="57150"/>
                      <a:ext cx="1752600" cy="2286000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00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41" name="Straight Connector 140"/>
                    <p:cNvCxnSpPr/>
                    <p:nvPr/>
                  </p:nvCxnSpPr>
                  <p:spPr>
                    <a:xfrm>
                      <a:off x="4648200" y="1136650"/>
                      <a:ext cx="1752600" cy="0"/>
                    </a:xfrm>
                    <a:prstGeom prst="line">
                      <a:avLst/>
                    </a:prstGeom>
                    <a:ln w="28575">
                      <a:solidFill>
                        <a:srgbClr val="00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Straight Connector 141"/>
                    <p:cNvCxnSpPr/>
                    <p:nvPr/>
                  </p:nvCxnSpPr>
                  <p:spPr>
                    <a:xfrm>
                      <a:off x="4648200" y="1797050"/>
                      <a:ext cx="1752600" cy="0"/>
                    </a:xfrm>
                    <a:prstGeom prst="line">
                      <a:avLst/>
                    </a:prstGeom>
                    <a:ln w="28575">
                      <a:solidFill>
                        <a:srgbClr val="00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Straight Connector 142"/>
                    <p:cNvCxnSpPr/>
                    <p:nvPr/>
                  </p:nvCxnSpPr>
                  <p:spPr>
                    <a:xfrm>
                      <a:off x="5638800" y="1149350"/>
                      <a:ext cx="0" cy="647700"/>
                    </a:xfrm>
                    <a:prstGeom prst="line">
                      <a:avLst/>
                    </a:prstGeom>
                    <a:ln w="28575">
                      <a:solidFill>
                        <a:srgbClr val="00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Straight Connector 143"/>
                    <p:cNvCxnSpPr/>
                    <p:nvPr/>
                  </p:nvCxnSpPr>
                  <p:spPr>
                    <a:xfrm>
                      <a:off x="5257800" y="1797050"/>
                      <a:ext cx="0" cy="533400"/>
                    </a:xfrm>
                    <a:prstGeom prst="line">
                      <a:avLst/>
                    </a:prstGeom>
                    <a:ln w="28575">
                      <a:solidFill>
                        <a:srgbClr val="00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Straight Connector 144"/>
                    <p:cNvCxnSpPr/>
                    <p:nvPr/>
                  </p:nvCxnSpPr>
                  <p:spPr>
                    <a:xfrm>
                      <a:off x="5867400" y="1797050"/>
                      <a:ext cx="0" cy="533400"/>
                    </a:xfrm>
                    <a:prstGeom prst="line">
                      <a:avLst/>
                    </a:prstGeom>
                    <a:ln w="28575">
                      <a:solidFill>
                        <a:srgbClr val="00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Rectangle 18"/>
                      <p:cNvSpPr/>
                      <p:nvPr/>
                    </p:nvSpPr>
                    <p:spPr>
                      <a:xfrm>
                        <a:off x="5148886" y="4793218"/>
                        <a:ext cx="379639" cy="38744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1" dirty="0">
                                  <a:solidFill>
                                    <a:srgbClr val="00FF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𝐕</m:t>
                              </m:r>
                            </m:oMath>
                          </m:oMathPara>
                        </a14:m>
                        <a:endParaRPr lang="en-US" sz="2400" b="1" dirty="0">
                          <a:solidFill>
                            <a:srgbClr val="00FF00"/>
                          </a:solidFill>
                          <a:cs typeface="Arial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9" name="Rectangle 1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48886" y="4793218"/>
                        <a:ext cx="379639" cy="387442"/>
                      </a:xfrm>
                      <a:prstGeom prst="rect">
                        <a:avLst/>
                      </a:prstGeom>
                      <a:blipFill rotWithShape="1"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4637914" y="3876880"/>
                  <a:ext cx="1276053" cy="523670"/>
                  <a:chOff x="4637914" y="3876880"/>
                  <a:chExt cx="1276053" cy="523670"/>
                </a:xfrm>
              </p:grpSpPr>
              <p:sp>
                <p:nvSpPr>
                  <p:cNvPr id="153" name="Rectangle 152"/>
                  <p:cNvSpPr/>
                  <p:nvPr/>
                </p:nvSpPr>
                <p:spPr>
                  <a:xfrm>
                    <a:off x="5049364" y="4307415"/>
                    <a:ext cx="93135" cy="9313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4637914" y="3876880"/>
                    <a:ext cx="1276053" cy="523670"/>
                    <a:chOff x="4637914" y="3876880"/>
                    <a:chExt cx="1276053" cy="523670"/>
                  </a:xfrm>
                </p:grpSpPr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4637914" y="4307415"/>
                      <a:ext cx="93135" cy="9313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" name="Rectangle 153"/>
                    <p:cNvSpPr/>
                    <p:nvPr/>
                  </p:nvSpPr>
                  <p:spPr>
                    <a:xfrm>
                      <a:off x="5460813" y="4307415"/>
                      <a:ext cx="93135" cy="9313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 154"/>
                    <p:cNvSpPr/>
                    <p:nvPr/>
                  </p:nvSpPr>
                  <p:spPr>
                    <a:xfrm>
                      <a:off x="5820832" y="4307415"/>
                      <a:ext cx="93135" cy="9313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 155"/>
                    <p:cNvSpPr/>
                    <p:nvPr/>
                  </p:nvSpPr>
                  <p:spPr>
                    <a:xfrm>
                      <a:off x="4637914" y="3879135"/>
                      <a:ext cx="93135" cy="9313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 156"/>
                    <p:cNvSpPr/>
                    <p:nvPr/>
                  </p:nvSpPr>
                  <p:spPr>
                    <a:xfrm>
                      <a:off x="5306520" y="3879134"/>
                      <a:ext cx="93135" cy="9313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" name="Rectangle 157"/>
                    <p:cNvSpPr/>
                    <p:nvPr/>
                  </p:nvSpPr>
                  <p:spPr>
                    <a:xfrm>
                      <a:off x="5820830" y="3876880"/>
                      <a:ext cx="93135" cy="9313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1" name="Straight Connector 20"/>
                    <p:cNvCxnSpPr>
                      <a:stCxn id="156" idx="3"/>
                      <a:endCxn id="157" idx="1"/>
                    </p:cNvCxnSpPr>
                    <p:nvPr/>
                  </p:nvCxnSpPr>
                  <p:spPr>
                    <a:xfrm flipV="1">
                      <a:off x="4731049" y="3925702"/>
                      <a:ext cx="575471" cy="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Connector 158"/>
                    <p:cNvCxnSpPr>
                      <a:stCxn id="157" idx="3"/>
                      <a:endCxn id="158" idx="1"/>
                    </p:cNvCxnSpPr>
                    <p:nvPr/>
                  </p:nvCxnSpPr>
                  <p:spPr>
                    <a:xfrm flipV="1">
                      <a:off x="5399655" y="3923448"/>
                      <a:ext cx="421175" cy="2254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59"/>
                    <p:cNvCxnSpPr>
                      <a:stCxn id="17" idx="3"/>
                      <a:endCxn id="153" idx="1"/>
                    </p:cNvCxnSpPr>
                    <p:nvPr/>
                  </p:nvCxnSpPr>
                  <p:spPr>
                    <a:xfrm>
                      <a:off x="4731049" y="4353983"/>
                      <a:ext cx="318315" cy="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Straight Connector 160"/>
                    <p:cNvCxnSpPr>
                      <a:stCxn id="153" idx="3"/>
                      <a:endCxn id="154" idx="1"/>
                    </p:cNvCxnSpPr>
                    <p:nvPr/>
                  </p:nvCxnSpPr>
                  <p:spPr>
                    <a:xfrm>
                      <a:off x="5142499" y="4353983"/>
                      <a:ext cx="318314" cy="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cxnSp>
          <p:nvCxnSpPr>
            <p:cNvPr id="162" name="Straight Connector 161"/>
            <p:cNvCxnSpPr>
              <a:stCxn id="154" idx="3"/>
              <a:endCxn id="155" idx="1"/>
            </p:cNvCxnSpPr>
            <p:nvPr/>
          </p:nvCxnSpPr>
          <p:spPr>
            <a:xfrm>
              <a:off x="5553948" y="4353983"/>
              <a:ext cx="26688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-1" y="3810000"/>
            <a:ext cx="3429001" cy="3072329"/>
            <a:chOff x="-1" y="2595448"/>
            <a:chExt cx="2895804" cy="2594593"/>
          </a:xfrm>
        </p:grpSpPr>
        <p:sp>
          <p:nvSpPr>
            <p:cNvPr id="82" name="TextBox 81"/>
            <p:cNvSpPr txBox="1"/>
            <p:nvPr/>
          </p:nvSpPr>
          <p:spPr>
            <a:xfrm>
              <a:off x="-1" y="2595448"/>
              <a:ext cx="2895804" cy="441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dirty="0">
                  <a:cs typeface="Helvetica" pitchFamily="34" charset="0"/>
                </a:rPr>
                <a:t>Boundary constraint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4351" y="3122084"/>
              <a:ext cx="1313299" cy="2067957"/>
              <a:chOff x="64351" y="3122084"/>
              <a:chExt cx="1313299" cy="206795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35467" y="3181350"/>
                <a:ext cx="1182918" cy="2008691"/>
                <a:chOff x="135467" y="3181350"/>
                <a:chExt cx="1182918" cy="2008691"/>
              </a:xfrm>
            </p:grpSpPr>
            <p:grpSp>
              <p:nvGrpSpPr>
                <p:cNvPr id="85" name="Group 84"/>
                <p:cNvGrpSpPr>
                  <a:grpSpLocks noChangeAspect="1"/>
                </p:cNvGrpSpPr>
                <p:nvPr/>
              </p:nvGrpSpPr>
              <p:grpSpPr>
                <a:xfrm>
                  <a:off x="135467" y="3181350"/>
                  <a:ext cx="1182918" cy="1542937"/>
                  <a:chOff x="4648200" y="57150"/>
                  <a:chExt cx="1752600" cy="2286000"/>
                </a:xfrm>
              </p:grpSpPr>
              <p:sp>
                <p:nvSpPr>
                  <p:cNvPr id="86" name="Rectangle 85"/>
                  <p:cNvSpPr/>
                  <p:nvPr/>
                </p:nvSpPr>
                <p:spPr>
                  <a:xfrm>
                    <a:off x="4648200" y="57150"/>
                    <a:ext cx="1752600" cy="2286000"/>
                  </a:xfrm>
                  <a:prstGeom prst="rect">
                    <a:avLst/>
                  </a:prstGeom>
                  <a:noFill/>
                  <a:ln w="28575">
                    <a:solidFill>
                      <a:srgbClr val="00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4648200" y="1136650"/>
                    <a:ext cx="1752600" cy="0"/>
                  </a:xfrm>
                  <a:prstGeom prst="line">
                    <a:avLst/>
                  </a:prstGeom>
                  <a:ln w="28575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>
                    <a:off x="4648200" y="1797050"/>
                    <a:ext cx="1752600" cy="0"/>
                  </a:xfrm>
                  <a:prstGeom prst="line">
                    <a:avLst/>
                  </a:prstGeom>
                  <a:ln w="28575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5638800" y="1149350"/>
                    <a:ext cx="0" cy="647700"/>
                  </a:xfrm>
                  <a:prstGeom prst="line">
                    <a:avLst/>
                  </a:prstGeom>
                  <a:ln w="28575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>
                    <a:off x="5257800" y="1797050"/>
                    <a:ext cx="0" cy="533400"/>
                  </a:xfrm>
                  <a:prstGeom prst="line">
                    <a:avLst/>
                  </a:prstGeom>
                  <a:ln w="28575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5867400" y="1797050"/>
                    <a:ext cx="0" cy="533400"/>
                  </a:xfrm>
                  <a:prstGeom prst="line">
                    <a:avLst/>
                  </a:prstGeom>
                  <a:ln w="28575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474632" y="4800163"/>
                      <a:ext cx="382026" cy="389878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dirty="0">
                                <a:solidFill>
                                  <a:srgbClr val="00FF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𝐕</m:t>
                            </m:r>
                          </m:oMath>
                        </m:oMathPara>
                      </a14:m>
                      <a:endParaRPr lang="en-US" sz="2400" b="1" dirty="0">
                        <a:solidFill>
                          <a:srgbClr val="00FF00"/>
                        </a:solidFill>
                        <a:cs typeface="Arial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8" name="Rectangle 1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4632" y="4800163"/>
                      <a:ext cx="382026" cy="389878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" name="Group 5"/>
              <p:cNvGrpSpPr/>
              <p:nvPr/>
            </p:nvGrpSpPr>
            <p:grpSpPr>
              <a:xfrm>
                <a:off x="64351" y="3122084"/>
                <a:ext cx="1313299" cy="1652897"/>
                <a:chOff x="64351" y="3122084"/>
                <a:chExt cx="1313299" cy="1652897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76200" y="3857625"/>
                  <a:ext cx="118531" cy="11853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76200" y="3122084"/>
                  <a:ext cx="118531" cy="118531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1259119" y="3122084"/>
                  <a:ext cx="118531" cy="118531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259119" y="3850693"/>
                  <a:ext cx="118531" cy="11853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76200" y="4296430"/>
                  <a:ext cx="118531" cy="11853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1259119" y="4296430"/>
                  <a:ext cx="118531" cy="11853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64351" y="4656450"/>
                  <a:ext cx="118531" cy="118531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1259119" y="4650733"/>
                  <a:ext cx="118531" cy="118531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74632" y="4656450"/>
                  <a:ext cx="118531" cy="11853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905318" y="4655908"/>
                  <a:ext cx="118531" cy="11853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30" name="Picture 2" descr="C:\Users\abc\Desktop\SIGGRAPH ASIA 2012\Presentation Slides\Equations\Energy Funct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3" y="1617782"/>
            <a:ext cx="4688486" cy="114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5715000" y="1295400"/>
            <a:ext cx="3430223" cy="2133600"/>
            <a:chOff x="5610242" y="701077"/>
            <a:chExt cx="3430223" cy="2133600"/>
          </a:xfrm>
        </p:grpSpPr>
        <p:sp>
          <p:nvSpPr>
            <p:cNvPr id="83" name="Rectangle 82"/>
            <p:cNvSpPr/>
            <p:nvPr/>
          </p:nvSpPr>
          <p:spPr>
            <a:xfrm>
              <a:off x="5820830" y="1213482"/>
              <a:ext cx="2078290" cy="1621195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610242" y="1488215"/>
              <a:ext cx="2492530" cy="11039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/>
                <p:cNvSpPr/>
                <p:nvPr/>
              </p:nvSpPr>
              <p:spPr>
                <a:xfrm>
                  <a:off x="6677042" y="701077"/>
                  <a:ext cx="51026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7042" y="701077"/>
                  <a:ext cx="510268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102772" y="1839612"/>
                  <a:ext cx="93769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2772" y="1839612"/>
                  <a:ext cx="937693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2667000" y="1786817"/>
            <a:ext cx="5540530" cy="1642183"/>
            <a:chOff x="2667000" y="1558217"/>
            <a:chExt cx="5540530" cy="1642183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5715000" y="1558217"/>
              <a:ext cx="210588" cy="29323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5715000" y="2967158"/>
              <a:ext cx="210587" cy="23324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H="1" flipV="1">
              <a:off x="8003878" y="1579205"/>
              <a:ext cx="203652" cy="27473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>
              <a:off x="8003878" y="2967158"/>
              <a:ext cx="203652" cy="23324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/>
            <p:cNvGrpSpPr/>
            <p:nvPr/>
          </p:nvGrpSpPr>
          <p:grpSpPr>
            <a:xfrm>
              <a:off x="2667000" y="1813246"/>
              <a:ext cx="2840380" cy="623921"/>
              <a:chOff x="2667000" y="1813246"/>
              <a:chExt cx="2840380" cy="623921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2667000" y="1813246"/>
                <a:ext cx="408779" cy="392089"/>
              </a:xfrm>
              <a:prstGeom prst="rect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Arrow Connector 107"/>
              <p:cNvCxnSpPr>
                <a:stCxn id="43" idx="2"/>
              </p:cNvCxnSpPr>
              <p:nvPr/>
            </p:nvCxnSpPr>
            <p:spPr>
              <a:xfrm rot="16200000" flipH="1">
                <a:off x="4073469" y="1003256"/>
                <a:ext cx="231832" cy="2635990"/>
              </a:xfrm>
              <a:prstGeom prst="bentConnector2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2969910" y="1524000"/>
            <a:ext cx="2634824" cy="849289"/>
            <a:chOff x="2969910" y="1524000"/>
            <a:chExt cx="2634824" cy="849289"/>
          </a:xfrm>
        </p:grpSpPr>
        <p:sp>
          <p:nvSpPr>
            <p:cNvPr id="77" name="Rectangle 76"/>
            <p:cNvSpPr/>
            <p:nvPr/>
          </p:nvSpPr>
          <p:spPr>
            <a:xfrm>
              <a:off x="3581400" y="1981200"/>
              <a:ext cx="1384364" cy="392089"/>
            </a:xfrm>
            <a:prstGeom prst="rect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969910" y="1524000"/>
              <a:ext cx="263482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Arial" pitchFamily="34" charset="0"/>
                </a:rPr>
                <a:t>Regularization term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992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23"/>
    </mc:Choice>
    <mc:Fallback xmlns="">
      <p:transition spd="slow" advTm="86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Layout Optimization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4731" y="1122402"/>
                <a:ext cx="887306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3000" b="1" dirty="0">
                    <a:cs typeface="Helvetica" pitchFamily="34" charset="0"/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3000" b="1" smtClean="0">
                        <a:latin typeface="Cambria Math"/>
                        <a:cs typeface="Helvetica" pitchFamily="34" charset="0"/>
                      </a:rPr>
                      <m:t>𝐄</m:t>
                    </m:r>
                    <m:d>
                      <m:dPr>
                        <m:ctrlPr>
                          <a:rPr lang="en-US" sz="3000" b="1" i="1">
                            <a:latin typeface="Cambria Math" panose="02040503050406030204" pitchFamily="18" charset="0"/>
                            <a:cs typeface="Helvetica" pitchFamily="34" charset="0"/>
                          </a:rPr>
                        </m:ctrlPr>
                      </m:dPr>
                      <m:e>
                        <m:r>
                          <a:rPr lang="en-US" sz="3000" b="1" smtClean="0">
                            <a:solidFill>
                              <a:schemeClr val="tx1"/>
                            </a:solidFill>
                            <a:latin typeface="Cambria Math"/>
                            <a:cs typeface="Helvetica" pitchFamily="34" charset="0"/>
                          </a:rPr>
                          <m:t>𝐕</m:t>
                        </m:r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/>
                            <a:cs typeface="Helvetica" pitchFamily="34" charset="0"/>
                          </a:rPr>
                          <m:t>, </m:t>
                        </m:r>
                        <m:r>
                          <a:rPr lang="en-US" sz="3000" b="1" smtClean="0">
                            <a:solidFill>
                              <a:schemeClr val="tx1"/>
                            </a:solidFill>
                            <a:latin typeface="Cambria Math"/>
                            <a:cs typeface="Helvetica" pitchFamily="34" charset="0"/>
                          </a:rPr>
                          <m:t>𝐓</m:t>
                        </m:r>
                      </m:e>
                    </m:d>
                  </m:oMath>
                </a14:m>
                <a:r>
                  <a:rPr lang="en-US" sz="3000" b="1" dirty="0">
                    <a:cs typeface="Helvetica" pitchFamily="34" charset="0"/>
                  </a:rPr>
                  <a:t>  via an </a:t>
                </a:r>
                <a:r>
                  <a:rPr lang="en-US" sz="3000" b="1" dirty="0">
                    <a:solidFill>
                      <a:srgbClr val="FF0000"/>
                    </a:solidFill>
                    <a:cs typeface="Helvetica" pitchFamily="34" charset="0"/>
                  </a:rPr>
                  <a:t>alternating solver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31" y="1122402"/>
                <a:ext cx="8873069" cy="553998"/>
              </a:xfrm>
              <a:prstGeom prst="rect">
                <a:avLst/>
              </a:prstGeom>
              <a:blipFill rotWithShape="1">
                <a:blip r:embed="rId5"/>
                <a:stretch>
                  <a:fillRect l="-1442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1" descr="F:\D\Project Code\Versions\Current\Basic Framework (Version 97.0)\MangaAnalysis\Optimize\Output\iterations\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0" t="3679" r="21708" b="8117"/>
          <a:stretch/>
        </p:blipFill>
        <p:spPr bwMode="auto">
          <a:xfrm>
            <a:off x="2667000" y="1752600"/>
            <a:ext cx="3581400" cy="45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:\D\Project Code\Versions\Current\Basic Framework (Version 97.0)\MangaAnalysis\Optimize\Output\iterations\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4" t="3704" r="21723" b="8138"/>
          <a:stretch/>
        </p:blipFill>
        <p:spPr bwMode="auto">
          <a:xfrm>
            <a:off x="2667000" y="1752600"/>
            <a:ext cx="3581400" cy="450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F:\D\Project Code\Versions\Current\Basic Framework (Version 97.0)\MangaAnalysis\Optimize\Output\iterations\1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4" t="3704" r="21723" b="8138"/>
          <a:stretch/>
        </p:blipFill>
        <p:spPr bwMode="auto">
          <a:xfrm>
            <a:off x="2667000" y="1752600"/>
            <a:ext cx="3581400" cy="450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F:\D\Project Code\Versions\Current\Basic Framework (Version 97.0)\MangaAnalysis\Optimize\Output\iterations\2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4" t="3703" r="21723" b="8140"/>
          <a:stretch/>
        </p:blipFill>
        <p:spPr bwMode="auto">
          <a:xfrm>
            <a:off x="2667000" y="1752600"/>
            <a:ext cx="3581400" cy="450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F:\D\Project Code\Versions\Current\Basic Framework (Version 97.0)\MangaAnalysis\Optimize\Output\iterations\3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4" t="3703" r="21723" b="8140"/>
          <a:stretch/>
        </p:blipFill>
        <p:spPr bwMode="auto">
          <a:xfrm>
            <a:off x="2667000" y="1752600"/>
            <a:ext cx="3581400" cy="450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F:\D\Project Code\Versions\Current\Basic Framework (Version 97.0)\MangaAnalysis\Optimize\Output\iterations\4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4" t="3703" r="21723" b="8140"/>
          <a:stretch/>
        </p:blipFill>
        <p:spPr bwMode="auto">
          <a:xfrm>
            <a:off x="2667000" y="1752600"/>
            <a:ext cx="3581400" cy="450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F:\D\Project Code\Versions\Current\Basic Framework (Version 97.0)\MangaAnalysis\Optimize\Output\iterations\5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4" t="3703" r="21723" b="8140"/>
          <a:stretch/>
        </p:blipFill>
        <p:spPr bwMode="auto">
          <a:xfrm>
            <a:off x="2667000" y="1752600"/>
            <a:ext cx="3581400" cy="450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F:\D\Project Code\Versions\Current\Basic Framework (Version 97.0)\MangaAnalysis\Optimize\Output\iterations\60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4" t="3703" r="21723" b="8140"/>
          <a:stretch/>
        </p:blipFill>
        <p:spPr bwMode="auto">
          <a:xfrm>
            <a:off x="2667000" y="1752600"/>
            <a:ext cx="3581400" cy="450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F:\D\Project Code\Versions\Current\Basic Framework (Version 97.0)\MangaAnalysis\Optimize\Output\iterations\70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4" t="3703" r="21723" b="8140"/>
          <a:stretch/>
        </p:blipFill>
        <p:spPr bwMode="auto">
          <a:xfrm>
            <a:off x="2667000" y="1752600"/>
            <a:ext cx="3581400" cy="450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F:\D\Project Code\Versions\Current\Basic Framework (Version 97.0)\MangaAnalysis\Optimize\Output\iterations\90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4" t="3703" r="21723" b="8140"/>
          <a:stretch/>
        </p:blipFill>
        <p:spPr bwMode="auto">
          <a:xfrm>
            <a:off x="2667000" y="1752600"/>
            <a:ext cx="3581400" cy="450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F:\D\Project Code\Versions\Current\Basic Framework (Version 97.0)\MangaAnalysis\Optimize\Output\iterations\110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4" t="3703" r="21723" b="8140"/>
          <a:stretch/>
        </p:blipFill>
        <p:spPr bwMode="auto">
          <a:xfrm>
            <a:off x="2667000" y="1752600"/>
            <a:ext cx="3581400" cy="450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F:\D\Project Code\Versions\Current\Basic Framework (Version 97.0)\MangaAnalysis\Optimize\Output\iterations\120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4" t="3704" r="21723" b="8138"/>
          <a:stretch/>
        </p:blipFill>
        <p:spPr bwMode="auto">
          <a:xfrm>
            <a:off x="2667000" y="1752600"/>
            <a:ext cx="3581400" cy="450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3" descr="F:\D\Project Code\Versions\Current\Basic Framework (Version 97.0)\MangaAnalysis\Optimize\Output\iterations\140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4" t="3703" r="21723" b="8140"/>
          <a:stretch/>
        </p:blipFill>
        <p:spPr bwMode="auto">
          <a:xfrm>
            <a:off x="2667000" y="1752600"/>
            <a:ext cx="3581400" cy="450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2400" y="1752600"/>
            <a:ext cx="3476384" cy="44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976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52"/>
    </mc:Choice>
    <mc:Fallback xmlns="">
      <p:transition spd="slow" advTm="18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2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Results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034" y="1727017"/>
            <a:ext cx="4130966" cy="3683183"/>
            <a:chOff x="-16166" y="956846"/>
            <a:chExt cx="4130966" cy="3683183"/>
          </a:xfrm>
        </p:grpSpPr>
        <p:pic>
          <p:nvPicPr>
            <p:cNvPr id="91" name="Picture 15" descr="C:\Users\abc\Desktop\Image Replacement\Inputs\Daffy 1 (Madagascar2)\Output\2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017" y="1018075"/>
              <a:ext cx="2798783" cy="36219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2" name="Group 91"/>
            <p:cNvGrpSpPr/>
            <p:nvPr/>
          </p:nvGrpSpPr>
          <p:grpSpPr>
            <a:xfrm>
              <a:off x="405984" y="1046642"/>
              <a:ext cx="784182" cy="3567469"/>
              <a:chOff x="1354651" y="-661032"/>
              <a:chExt cx="1385824" cy="6304512"/>
            </a:xfrm>
          </p:grpSpPr>
          <p:pic>
            <p:nvPicPr>
              <p:cNvPr id="93" name="Picture 9" descr="C:\Users\abc\Desktop\Image Replacement\Inputs\Daffy 1 (Madagascar2)\2\Resized\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4651" y="-661032"/>
                <a:ext cx="1385824" cy="1005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10" descr="C:\Users\abc\Desktop\Image Replacement\Inputs\Daffy 1 (Madagascar2)\2\Resized\2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4651" y="398702"/>
                <a:ext cx="1385824" cy="1005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11" descr="C:\Users\abc\Desktop\Image Replacement\Inputs\Daffy 1 (Madagascar2)\2\Resized\3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4651" y="1458436"/>
                <a:ext cx="1385824" cy="1005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12" descr="C:\Users\abc\Desktop\Image Replacement\Inputs\Daffy 1 (Madagascar2)\2\Resized\4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4651" y="2518170"/>
                <a:ext cx="1385824" cy="1005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13" descr="C:\Users\abc\Desktop\Image Replacement\Inputs\Daffy 1 (Madagascar2)\2\Resized\5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4651" y="3577904"/>
                <a:ext cx="1385824" cy="1005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14" descr="C:\Users\abc\Desktop\Image Replacement\Inputs\Daffy 1 (Madagascar2)\2\Resized\6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4651" y="4637640"/>
                <a:ext cx="1385824" cy="1005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9" name="Rectangle 98"/>
              <p:cNvSpPr/>
              <p:nvPr/>
            </p:nvSpPr>
            <p:spPr>
              <a:xfrm>
                <a:off x="1454727" y="-539043"/>
                <a:ext cx="1219200" cy="57733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07127" y="540456"/>
                <a:ext cx="838200" cy="64083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645227" y="1556456"/>
                <a:ext cx="838200" cy="64083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759527" y="2602444"/>
                <a:ext cx="609600" cy="71244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742763" y="3669244"/>
                <a:ext cx="740664" cy="63624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742763" y="4713318"/>
                <a:ext cx="740664" cy="63624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-16166" y="956846"/>
              <a:ext cx="473366" cy="3405664"/>
              <a:chOff x="-5665067" y="-87823"/>
              <a:chExt cx="836544" cy="6018565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-5661953" y="-87823"/>
                <a:ext cx="833430" cy="707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(1)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-5661953" y="1024210"/>
                <a:ext cx="833430" cy="707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(2)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-5665067" y="2066774"/>
                <a:ext cx="833430" cy="707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(2)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-5665067" y="3144073"/>
                <a:ext cx="833430" cy="707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(3)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-5665067" y="4146360"/>
                <a:ext cx="833430" cy="707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(2)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-5665067" y="5223659"/>
                <a:ext cx="833430" cy="707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(2)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4709996" y="1696002"/>
            <a:ext cx="4129204" cy="3714198"/>
            <a:chOff x="4454110" y="1078231"/>
            <a:chExt cx="4129204" cy="3714198"/>
          </a:xfrm>
        </p:grpSpPr>
        <p:pic>
          <p:nvPicPr>
            <p:cNvPr id="180" name="Picture 23" descr="C:\Users\abc\Desktop\Image Replacement\Inputs\Daffy 1 (Madagascar2)\Output\33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179105"/>
              <a:ext cx="2792114" cy="36133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1" name="Group 180"/>
            <p:cNvGrpSpPr/>
            <p:nvPr/>
          </p:nvGrpSpPr>
          <p:grpSpPr>
            <a:xfrm>
              <a:off x="4454110" y="1078231"/>
              <a:ext cx="471604" cy="3536275"/>
              <a:chOff x="8130877" y="-728627"/>
              <a:chExt cx="835419" cy="6264312"/>
            </a:xfrm>
          </p:grpSpPr>
          <p:sp>
            <p:nvSpPr>
              <p:cNvPr id="182" name="TextBox 181"/>
              <p:cNvSpPr txBox="1"/>
              <p:nvPr/>
            </p:nvSpPr>
            <p:spPr>
              <a:xfrm>
                <a:off x="8130877" y="-728627"/>
                <a:ext cx="835419" cy="708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(1)</a:t>
                </a: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8130877" y="185773"/>
                <a:ext cx="835419" cy="708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(2)</a:t>
                </a: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8130877" y="1111841"/>
                <a:ext cx="835419" cy="708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(2)</a:t>
                </a: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8130877" y="2014572"/>
                <a:ext cx="835419" cy="708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(2)</a:t>
                </a: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8130877" y="2996930"/>
                <a:ext cx="835419" cy="708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(3)</a:t>
                </a:r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8130877" y="3882025"/>
                <a:ext cx="835419" cy="708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(3)</a:t>
                </a:r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>
                <a:off x="8130877" y="4826913"/>
                <a:ext cx="835419" cy="708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(1)</a:t>
                </a:r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4872090" y="1168226"/>
              <a:ext cx="693689" cy="3613324"/>
              <a:chOff x="8657579" y="-683568"/>
              <a:chExt cx="1228831" cy="6400800"/>
            </a:xfrm>
          </p:grpSpPr>
          <p:grpSp>
            <p:nvGrpSpPr>
              <p:cNvPr id="205" name="Group 204"/>
              <p:cNvGrpSpPr>
                <a:grpSpLocks noChangeAspect="1"/>
              </p:cNvGrpSpPr>
              <p:nvPr/>
            </p:nvGrpSpPr>
            <p:grpSpPr>
              <a:xfrm>
                <a:off x="8657579" y="-683568"/>
                <a:ext cx="1216131" cy="6400800"/>
                <a:chOff x="8411661" y="-683568"/>
                <a:chExt cx="1425251" cy="7501453"/>
              </a:xfrm>
            </p:grpSpPr>
            <p:pic>
              <p:nvPicPr>
                <p:cNvPr id="214" name="Picture 16" descr="C:\Users\abc\Desktop\Image Replacement\Inputs\Daffy 1 (Madagascar2)\3\Resized\1.jp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51088" y="-683568"/>
                  <a:ext cx="1385824" cy="10058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5" name="Picture 17" descr="C:\Users\abc\Desktop\Image Replacement\Inputs\Daffy 1 (Madagascar2)\3\Resized\2.jpg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51088" y="398702"/>
                  <a:ext cx="1385824" cy="10058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6" name="Picture 18" descr="C:\Users\abc\Desktop\Image Replacement\Inputs\Daffy 1 (Madagascar2)\3\Resized\3.jp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51088" y="1472158"/>
                  <a:ext cx="1385824" cy="10058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7" name="Picture 19" descr="C:\Users\abc\Desktop\Image Replacement\Inputs\Daffy 1 (Madagascar2)\3\Resized\4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51088" y="2575560"/>
                  <a:ext cx="1385824" cy="10058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8" name="Picture 20" descr="C:\Users\abc\Desktop\Image Replacement\Inputs\Daffy 1 (Madagascar2)\3\Resized\5.jpg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29317" y="3655576"/>
                  <a:ext cx="1385824" cy="10058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9" name="Picture 21" descr="C:\Users\abc\Desktop\Image Replacement\Inputs\Daffy 1 (Madagascar2)\3\Resized\6.jp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11661" y="4707317"/>
                  <a:ext cx="1385824" cy="10058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0" name="Picture 22" descr="C:\Users\abc\Desktop\Image Replacement\Inputs\Daffy 1 (Madagascar2)\3\Resized\7.jpg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11661" y="5812045"/>
                  <a:ext cx="1385824" cy="10058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06" name="Rectangle 205"/>
              <p:cNvSpPr/>
              <p:nvPr/>
            </p:nvSpPr>
            <p:spPr>
              <a:xfrm>
                <a:off x="8809979" y="-539044"/>
                <a:ext cx="1014538" cy="53904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8962378" y="383292"/>
                <a:ext cx="685801" cy="53904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8905922" y="1258212"/>
                <a:ext cx="685801" cy="53904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8905922" y="2219362"/>
                <a:ext cx="685801" cy="53904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8962378" y="3129742"/>
                <a:ext cx="533402" cy="680258"/>
              </a:xfrm>
              <a:prstGeom prst="rect">
                <a:avLst/>
              </a:pr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8962378" y="4124734"/>
                <a:ext cx="533402" cy="59966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8749063" y="4960331"/>
                <a:ext cx="842660" cy="67077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3" name="Elbow Connector 212"/>
              <p:cNvCxnSpPr>
                <a:stCxn id="217" idx="3"/>
                <a:endCxn id="215" idx="3"/>
              </p:cNvCxnSpPr>
              <p:nvPr/>
            </p:nvCxnSpPr>
            <p:spPr>
              <a:xfrm flipV="1">
                <a:off x="9873710" y="669035"/>
                <a:ext cx="12700" cy="1857457"/>
              </a:xfrm>
              <a:prstGeom prst="bentConnector3">
                <a:avLst>
                  <a:gd name="adj1" fmla="val 180000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21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172200" y="3305768"/>
            <a:ext cx="2514600" cy="863566"/>
            <a:chOff x="5943600" y="2568927"/>
            <a:chExt cx="2514600" cy="8635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3" name="Straight Connector 52"/>
            <p:cNvCxnSpPr/>
            <p:nvPr/>
          </p:nvCxnSpPr>
          <p:spPr>
            <a:xfrm>
              <a:off x="5943600" y="2594842"/>
              <a:ext cx="2514600" cy="17801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5953269" y="2568927"/>
              <a:ext cx="1" cy="8635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953269" y="3320965"/>
              <a:ext cx="2504931" cy="810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458200" y="2752547"/>
              <a:ext cx="0" cy="59436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5365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49"/>
    </mc:Choice>
    <mc:Fallback xmlns="">
      <p:transition spd="slow" advTm="48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286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Comparison with existing manga page</a:t>
            </a:r>
          </a:p>
        </p:txBody>
      </p:sp>
      <p:pic>
        <p:nvPicPr>
          <p:cNvPr id="221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350" y="5558135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Input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44300" y="5552454"/>
            <a:ext cx="1648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Our result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25497" y="5558134"/>
            <a:ext cx="3141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Arial" pitchFamily="34" charset="0"/>
              </a:rPr>
              <a:t>Existing </a:t>
            </a:r>
            <a:r>
              <a:rPr lang="en-US" sz="2800" dirty="0"/>
              <a:t>manga page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01780" y="1695063"/>
            <a:ext cx="526106" cy="3619688"/>
            <a:chOff x="-7521871" y="-3583150"/>
            <a:chExt cx="1099471" cy="7564514"/>
          </a:xfrm>
        </p:grpSpPr>
        <p:sp>
          <p:nvSpPr>
            <p:cNvPr id="8" name="TextBox 7"/>
            <p:cNvSpPr txBox="1"/>
            <p:nvPr/>
          </p:nvSpPr>
          <p:spPr>
            <a:xfrm>
              <a:off x="-7521871" y="-2468437"/>
              <a:ext cx="1099471" cy="964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(3)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7521871" y="946384"/>
              <a:ext cx="1099471" cy="964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(3)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7521871" y="-177659"/>
              <a:ext cx="1099471" cy="964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(1)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7521871" y="1990413"/>
              <a:ext cx="1099471" cy="964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(3)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7521871" y="-1203811"/>
              <a:ext cx="1099471" cy="964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(3)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7521871" y="-3583150"/>
              <a:ext cx="1099471" cy="964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(2)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7521871" y="3016565"/>
              <a:ext cx="1099471" cy="964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(3)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5273" y="1699239"/>
            <a:ext cx="2826327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7588" y="1699239"/>
            <a:ext cx="2337193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214972" y="1733905"/>
            <a:ext cx="652880" cy="3657600"/>
            <a:chOff x="-6759558" y="-3312213"/>
            <a:chExt cx="1132046" cy="6341993"/>
          </a:xfrm>
        </p:grpSpPr>
        <p:grpSp>
          <p:nvGrpSpPr>
            <p:cNvPr id="19" name="Group 18"/>
            <p:cNvGrpSpPr/>
            <p:nvPr/>
          </p:nvGrpSpPr>
          <p:grpSpPr>
            <a:xfrm>
              <a:off x="-6759556" y="-3312213"/>
              <a:ext cx="1132044" cy="852583"/>
              <a:chOff x="-6759556" y="-3312211"/>
              <a:chExt cx="1132044" cy="852583"/>
            </a:xfrm>
          </p:grpSpPr>
          <p:pic>
            <p:nvPicPr>
              <p:cNvPr id="38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6759556" y="-3312211"/>
                <a:ext cx="1132044" cy="852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-6421426" y="-3247030"/>
                <a:ext cx="708955" cy="70800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-6759556" y="-2394448"/>
              <a:ext cx="1132044" cy="852583"/>
              <a:chOff x="-6759556" y="-2394446"/>
              <a:chExt cx="1132043" cy="852582"/>
            </a:xfrm>
          </p:grpSpPr>
          <p:pic>
            <p:nvPicPr>
              <p:cNvPr id="36" name="Picture 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6759556" y="-2394446"/>
                <a:ext cx="1132043" cy="8525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-6452727" y="-2181911"/>
                <a:ext cx="637696" cy="4851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-6759556" y="343203"/>
              <a:ext cx="1132044" cy="852583"/>
              <a:chOff x="-6759555" y="343204"/>
              <a:chExt cx="1132043" cy="852582"/>
            </a:xfrm>
          </p:grpSpPr>
          <p:pic>
            <p:nvPicPr>
              <p:cNvPr id="34" name="Picture 1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6759555" y="343204"/>
                <a:ext cx="1132043" cy="8525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-6552800" y="377085"/>
                <a:ext cx="770359" cy="70096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-6759558" y="1255754"/>
              <a:ext cx="1132044" cy="852583"/>
              <a:chOff x="-6759557" y="1255755"/>
              <a:chExt cx="1132044" cy="852583"/>
            </a:xfrm>
          </p:grpSpPr>
          <p:pic>
            <p:nvPicPr>
              <p:cNvPr id="32" name="Picture 1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6759557" y="1255755"/>
                <a:ext cx="1132044" cy="852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-6475458" y="1282382"/>
                <a:ext cx="637695" cy="70096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-6759558" y="-569346"/>
              <a:ext cx="1132044" cy="852583"/>
              <a:chOff x="3440741" y="2520696"/>
              <a:chExt cx="1323394" cy="996696"/>
            </a:xfrm>
          </p:grpSpPr>
          <p:pic>
            <p:nvPicPr>
              <p:cNvPr id="30" name="Picture 1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40741" y="2520696"/>
                <a:ext cx="1323394" cy="9966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3514612" y="2740878"/>
                <a:ext cx="1216562" cy="49330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-6759556" y="-1481899"/>
              <a:ext cx="1132044" cy="852583"/>
              <a:chOff x="-6759556" y="-1481898"/>
              <a:chExt cx="1132043" cy="852582"/>
            </a:xfrm>
          </p:grpSpPr>
          <p:pic>
            <p:nvPicPr>
              <p:cNvPr id="28" name="Picture 10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6759556" y="-1481898"/>
                <a:ext cx="1132043" cy="8525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-6365690" y="-1398972"/>
                <a:ext cx="569595" cy="67923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-6759556" y="2177197"/>
              <a:ext cx="1132042" cy="852583"/>
              <a:chOff x="-6773210" y="2188078"/>
              <a:chExt cx="1132042" cy="852582"/>
            </a:xfrm>
          </p:grpSpPr>
          <p:pic>
            <p:nvPicPr>
              <p:cNvPr id="26" name="Picture 13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6773210" y="2188078"/>
                <a:ext cx="1132042" cy="8525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-6456523" y="2220681"/>
                <a:ext cx="637695" cy="80907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</p:grpSp>
      </p:grpSp>
      <p:sp>
        <p:nvSpPr>
          <p:cNvPr id="40" name="Rectangle 39"/>
          <p:cNvSpPr/>
          <p:nvPr/>
        </p:nvSpPr>
        <p:spPr>
          <a:xfrm>
            <a:off x="5781270" y="1448842"/>
            <a:ext cx="23561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©AYOYAMA </a:t>
            </a:r>
            <a:r>
              <a:rPr lang="en-US" sz="1000" dirty="0" err="1"/>
              <a:t>Gosho</a:t>
            </a:r>
            <a:r>
              <a:rPr lang="en-US" sz="1000" dirty="0"/>
              <a:t> / </a:t>
            </a:r>
            <a:r>
              <a:rPr lang="en-US" sz="1000" dirty="0" err="1"/>
              <a:t>Shogakukan</a:t>
            </a:r>
            <a:r>
              <a:rPr lang="en-US" sz="1000" dirty="0"/>
              <a:t> Inc.</a:t>
            </a:r>
          </a:p>
        </p:txBody>
      </p:sp>
    </p:spTree>
    <p:extLst>
      <p:ext uri="{BB962C8B-B14F-4D97-AF65-F5344CB8AC3E}">
        <p14:creationId xmlns:p14="http://schemas.microsoft.com/office/powerpoint/2010/main" val="324140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11"/>
    </mc:Choice>
    <mc:Fallback xmlns="">
      <p:transition spd="slow" advTm="1541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Layouts of different styles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8" descr="C:\Users\abc\Desktop\Image Replacement\Inputs\Popeye (Twilight)\Output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74" y="1566665"/>
            <a:ext cx="2826326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764148" y="1590507"/>
            <a:ext cx="750695" cy="3657600"/>
            <a:chOff x="1002863" y="1211724"/>
            <a:chExt cx="639904" cy="3117787"/>
          </a:xfrm>
        </p:grpSpPr>
        <p:pic>
          <p:nvPicPr>
            <p:cNvPr id="93" name="Picture 2" descr="C:\Users\abc\Desktop\Image Replacement\Inputs\Popeye (Twilight)\2\Resized\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863" y="1211724"/>
              <a:ext cx="639904" cy="48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3" descr="C:\Users\abc\Desktop\Image Replacement\Inputs\Popeye (Twilight)\2\Resized\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863" y="1738894"/>
              <a:ext cx="639904" cy="48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4" descr="C:\Users\abc\Desktop\Image Replacement\Inputs\Popeye (Twilight)\2\Resized\3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863" y="2266064"/>
              <a:ext cx="639904" cy="48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5" descr="C:\Users\abc\Desktop\Image Replacement\Inputs\Popeye (Twilight)\2\Resized\4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863" y="2793234"/>
              <a:ext cx="639904" cy="48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6" descr="C:\Users\abc\Desktop\Image Replacement\Inputs\Popeye (Twilight)\2\Resized\5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863" y="3320404"/>
              <a:ext cx="639904" cy="48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7" descr="C:\Users\abc\Desktop\Image Replacement\Inputs\Popeye (Twilight)\2\Resized\6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863" y="3847575"/>
              <a:ext cx="639904" cy="48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Rectangle 98"/>
            <p:cNvSpPr/>
            <p:nvPr/>
          </p:nvSpPr>
          <p:spPr>
            <a:xfrm>
              <a:off x="1055707" y="1258428"/>
              <a:ext cx="498937" cy="34077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108551" y="1769455"/>
              <a:ext cx="264219" cy="334474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052627" y="2368149"/>
              <a:ext cx="372987" cy="26319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055707" y="2832755"/>
              <a:ext cx="498937" cy="2752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002863" y="3355135"/>
              <a:ext cx="369907" cy="3869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032365" y="3899375"/>
              <a:ext cx="551781" cy="31830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28600" y="1590507"/>
            <a:ext cx="535548" cy="3513819"/>
            <a:chOff x="-5635625" y="147202"/>
            <a:chExt cx="772250" cy="7079472"/>
          </a:xfrm>
        </p:grpSpPr>
        <p:sp>
          <p:nvSpPr>
            <p:cNvPr id="106" name="TextBox 105"/>
            <p:cNvSpPr txBox="1"/>
            <p:nvPr/>
          </p:nvSpPr>
          <p:spPr>
            <a:xfrm>
              <a:off x="-5622015" y="147202"/>
              <a:ext cx="758639" cy="930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(1)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-5622639" y="1417408"/>
              <a:ext cx="758639" cy="930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(2)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-5635625" y="2592299"/>
              <a:ext cx="758636" cy="930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(3)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-5622013" y="3863061"/>
              <a:ext cx="758637" cy="930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(1)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-5622635" y="5114673"/>
              <a:ext cx="758638" cy="930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(3)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-5622013" y="6296534"/>
              <a:ext cx="758638" cy="930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(2)</a:t>
              </a:r>
            </a:p>
          </p:txBody>
        </p:sp>
      </p:grpSp>
      <p:pic>
        <p:nvPicPr>
          <p:cNvPr id="112" name="Picture 9" descr="C:\Users\abc\Desktop\Image Replacement\Inputs\Popeye (Twilight)\Output\2_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733" y="1566665"/>
            <a:ext cx="2826326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TextBox 113"/>
          <p:cNvSpPr txBox="1"/>
          <p:nvPr/>
        </p:nvSpPr>
        <p:spPr>
          <a:xfrm>
            <a:off x="632872" y="5559677"/>
            <a:ext cx="976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Input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050474" y="5560548"/>
            <a:ext cx="290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Style of “Fairy Tail”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068466" y="5559677"/>
            <a:ext cx="4093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Style of “Detective Conan”</a:t>
            </a:r>
          </a:p>
        </p:txBody>
      </p:sp>
      <p:sp>
        <p:nvSpPr>
          <p:cNvPr id="2" name="Rectangle 1"/>
          <p:cNvSpPr>
            <a:spLocks noChangeAspect="1"/>
          </p:cNvSpPr>
          <p:nvPr/>
        </p:nvSpPr>
        <p:spPr>
          <a:xfrm>
            <a:off x="5791200" y="1673350"/>
            <a:ext cx="2643558" cy="137465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998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06"/>
    </mc:Choice>
    <mc:Fallback xmlns="">
      <p:transition spd="slow" advTm="38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Goal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" y="1076980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To create </a:t>
            </a:r>
            <a:r>
              <a:rPr lang="en-US" sz="3000" b="1" i="1" dirty="0">
                <a:solidFill>
                  <a:srgbClr val="FF0000"/>
                </a:solidFill>
                <a:cs typeface="Helvetica" pitchFamily="34" charset="0"/>
              </a:rPr>
              <a:t>high-qualit</a:t>
            </a:r>
            <a:r>
              <a:rPr lang="en-US" sz="3000" b="1" dirty="0">
                <a:solidFill>
                  <a:srgbClr val="FF0000"/>
                </a:solidFill>
                <a:cs typeface="Helvetica" pitchFamily="34" charset="0"/>
              </a:rPr>
              <a:t>y</a:t>
            </a:r>
            <a:r>
              <a:rPr lang="en-US" sz="3000" b="1" i="1" dirty="0">
                <a:cs typeface="Helvetica" pitchFamily="34" charset="0"/>
              </a:rPr>
              <a:t> </a:t>
            </a:r>
            <a:r>
              <a:rPr lang="en-US" sz="3000" b="1" dirty="0">
                <a:cs typeface="Helvetica" pitchFamily="34" charset="0"/>
              </a:rPr>
              <a:t>manga</a:t>
            </a:r>
            <a:r>
              <a:rPr lang="en-US" sz="3000" b="1" i="1" dirty="0">
                <a:cs typeface="Helvetica" pitchFamily="34" charset="0"/>
              </a:rPr>
              <a:t> </a:t>
            </a:r>
            <a:r>
              <a:rPr lang="en-US" sz="3000" b="1" dirty="0">
                <a:cs typeface="Helvetica" pitchFamily="34" charset="0"/>
              </a:rPr>
              <a:t>layout </a:t>
            </a:r>
            <a:r>
              <a:rPr lang="en-US" sz="3000" b="1" i="1" dirty="0">
                <a:solidFill>
                  <a:srgbClr val="FF0000"/>
                </a:solidFill>
                <a:cs typeface="Helvetica" pitchFamily="34" charset="0"/>
              </a:rPr>
              <a:t>with ease  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572000" y="2205399"/>
            <a:ext cx="4191000" cy="4319358"/>
            <a:chOff x="5365820" y="1652948"/>
            <a:chExt cx="3258122" cy="3357904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5365820" y="3101057"/>
              <a:ext cx="825543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6400800" y="1652948"/>
              <a:ext cx="2223142" cy="3357904"/>
              <a:chOff x="6628146" y="2855127"/>
              <a:chExt cx="2223142" cy="335790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628146" y="2855127"/>
                <a:ext cx="2193521" cy="28386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6837178" y="5806276"/>
                <a:ext cx="2014110" cy="406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cs typeface="Arial" pitchFamily="34" charset="0"/>
                  </a:rPr>
                  <a:t>Resulting layout</a:t>
                </a:r>
              </a:p>
            </p:txBody>
          </p:sp>
        </p:grp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981199" y="1981200"/>
            <a:ext cx="2476018" cy="4543558"/>
            <a:chOff x="2609329" y="1428750"/>
            <a:chExt cx="2072087" cy="3802331"/>
          </a:xfrm>
        </p:grpSpPr>
        <p:grpSp>
          <p:nvGrpSpPr>
            <p:cNvPr id="16" name="Group 15"/>
            <p:cNvGrpSpPr/>
            <p:nvPr/>
          </p:nvGrpSpPr>
          <p:grpSpPr>
            <a:xfrm>
              <a:off x="2609329" y="2880142"/>
              <a:ext cx="351484" cy="332405"/>
              <a:chOff x="2772556" y="2991474"/>
              <a:chExt cx="457848" cy="432996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772556" y="3200400"/>
                <a:ext cx="457848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001160" y="2991474"/>
                <a:ext cx="0" cy="43299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3247019" y="1428750"/>
              <a:ext cx="1434397" cy="3802331"/>
              <a:chOff x="3247019" y="1428750"/>
              <a:chExt cx="1434397" cy="380233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396750" y="1532815"/>
                <a:ext cx="284666" cy="3222606"/>
                <a:chOff x="4842085" y="926387"/>
                <a:chExt cx="448686" cy="5079425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4842085" y="926387"/>
                  <a:ext cx="448686" cy="608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1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4842085" y="1891655"/>
                  <a:ext cx="448686" cy="608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2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842085" y="2729857"/>
                  <a:ext cx="448686" cy="608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2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4842085" y="3644254"/>
                  <a:ext cx="448686" cy="608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3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4842085" y="4558653"/>
                  <a:ext cx="448686" cy="608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3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842085" y="5396853"/>
                  <a:ext cx="448686" cy="608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3</a:t>
                  </a: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3247019" y="4793218"/>
                <a:ext cx="1402917" cy="437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cs typeface="Arial" pitchFamily="34" charset="0"/>
                  </a:rPr>
                  <a:t>Semantics</a:t>
                </a: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3581400" y="1428750"/>
                <a:ext cx="713565" cy="3371270"/>
                <a:chOff x="3663403" y="1339631"/>
                <a:chExt cx="713565" cy="3371270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663403" y="1339631"/>
                  <a:ext cx="713565" cy="3371270"/>
                  <a:chOff x="3076602" y="741998"/>
                  <a:chExt cx="1124712" cy="5313747"/>
                </a:xfrm>
              </p:grpSpPr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3076602" y="741998"/>
                    <a:ext cx="1124712" cy="5313747"/>
                    <a:chOff x="656718" y="741998"/>
                    <a:chExt cx="1124712" cy="5313747"/>
                  </a:xfrm>
                </p:grpSpPr>
                <p:pic>
                  <p:nvPicPr>
                    <p:cNvPr id="33" name="Picture 1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656718" y="741998"/>
                      <a:ext cx="1124712" cy="82296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4" name="Picture 1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656718" y="1640156"/>
                      <a:ext cx="1124711" cy="82296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5" name="Picture 1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656718" y="2538314"/>
                      <a:ext cx="1124711" cy="82296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6" name="Picture 1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656718" y="3436471"/>
                      <a:ext cx="1124711" cy="82296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7" name="Picture 1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656718" y="4334629"/>
                      <a:ext cx="1124712" cy="82296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8" name="Picture 1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656718" y="5232785"/>
                      <a:ext cx="1124711" cy="82296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27" name="Rectangle 26"/>
                  <p:cNvSpPr/>
                  <p:nvPr/>
                </p:nvSpPr>
                <p:spPr>
                  <a:xfrm>
                    <a:off x="3186251" y="881766"/>
                    <a:ext cx="852893" cy="5334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3186251" y="1885866"/>
                    <a:ext cx="738321" cy="52752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3212510" y="2718187"/>
                    <a:ext cx="826633" cy="533399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3238772" y="3544855"/>
                    <a:ext cx="479638" cy="54493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3270866" y="4470785"/>
                    <a:ext cx="425106" cy="578173"/>
                  </a:xfrm>
                  <a:prstGeom prst="rect">
                    <a:avLst/>
                  </a:prstGeom>
                  <a:noFill/>
                  <a:ln>
                    <a:solidFill>
                      <a:srgbClr val="92D05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3278642" y="5308985"/>
                    <a:ext cx="417330" cy="565666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11" name="Elbow Connector 10"/>
                <p:cNvCxnSpPr>
                  <a:stCxn id="38" idx="1"/>
                  <a:endCxn id="36" idx="1"/>
                </p:cNvCxnSpPr>
                <p:nvPr/>
              </p:nvCxnSpPr>
              <p:spPr>
                <a:xfrm rot="10800000">
                  <a:off x="3663403" y="3310181"/>
                  <a:ext cx="8057" cy="1139659"/>
                </a:xfrm>
                <a:prstGeom prst="bentConnector3">
                  <a:avLst>
                    <a:gd name="adj1" fmla="val 1800000"/>
                  </a:avLst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76200" y="1990982"/>
            <a:ext cx="1499685" cy="4542144"/>
            <a:chOff x="438810" y="761999"/>
            <a:chExt cx="1978315" cy="5991798"/>
          </a:xfrm>
        </p:grpSpPr>
        <p:grpSp>
          <p:nvGrpSpPr>
            <p:cNvPr id="42" name="Group 41"/>
            <p:cNvGrpSpPr/>
            <p:nvPr/>
          </p:nvGrpSpPr>
          <p:grpSpPr>
            <a:xfrm>
              <a:off x="820635" y="761999"/>
              <a:ext cx="1143229" cy="5334000"/>
              <a:chOff x="686751" y="761999"/>
              <a:chExt cx="1143229" cy="5334000"/>
            </a:xfrm>
          </p:grpSpPr>
          <p:pic>
            <p:nvPicPr>
              <p:cNvPr id="44" name="Picture 14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6751" y="761999"/>
                <a:ext cx="1124712" cy="822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15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96010" y="1664207"/>
                <a:ext cx="1124711" cy="822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16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96010" y="2566415"/>
                <a:ext cx="1124711" cy="822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17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8693" y="3468623"/>
                <a:ext cx="1124711" cy="822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18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05266" y="4370831"/>
                <a:ext cx="1124712" cy="8229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19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05269" y="5273039"/>
                <a:ext cx="1124711" cy="822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3" name="TextBox 42"/>
            <p:cNvSpPr txBox="1"/>
            <p:nvPr/>
          </p:nvSpPr>
          <p:spPr>
            <a:xfrm>
              <a:off x="438810" y="6063588"/>
              <a:ext cx="1978315" cy="690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cs typeface="Arial" pitchFamily="34" charset="0"/>
                </a:rPr>
                <a:t>Artworks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9530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Layouts of Western comic style</a:t>
            </a:r>
          </a:p>
        </p:txBody>
      </p:sp>
      <p:pic>
        <p:nvPicPr>
          <p:cNvPr id="221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0" y="1550669"/>
            <a:ext cx="9144000" cy="3433329"/>
            <a:chOff x="-69272" y="1322069"/>
            <a:chExt cx="9144000" cy="3433329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69272" y="1322069"/>
              <a:ext cx="4648200" cy="3433329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abc\Desktop\Picture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5" t="7724"/>
            <a:stretch/>
          </p:blipFill>
          <p:spPr bwMode="auto">
            <a:xfrm>
              <a:off x="4431522" y="1322070"/>
              <a:ext cx="4643206" cy="343332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50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36"/>
    </mc:Choice>
    <mc:Fallback xmlns="">
      <p:transition spd="slow" advTm="15236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User Study</a:t>
            </a:r>
          </a:p>
        </p:txBody>
      </p:sp>
      <p:pic>
        <p:nvPicPr>
          <p:cNvPr id="221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731" y="1104895"/>
            <a:ext cx="8873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10 participants: manual tool + our tool</a:t>
            </a:r>
            <a:endParaRPr lang="en-US" sz="3000" b="1" i="1" dirty="0">
              <a:cs typeface="Helvetic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731" y="1884402"/>
            <a:ext cx="8873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10 Evaluators: pairwise comparison</a:t>
            </a:r>
            <a:endParaRPr lang="en-US" sz="3000" b="1" i="1" dirty="0">
              <a:cs typeface="Helvetica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672296"/>
              </p:ext>
            </p:extLst>
          </p:nvPr>
        </p:nvGraphicFramePr>
        <p:xfrm>
          <a:off x="5541262" y="3886200"/>
          <a:ext cx="3581401" cy="197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582925"/>
              </p:ext>
            </p:extLst>
          </p:nvPr>
        </p:nvGraphicFramePr>
        <p:xfrm>
          <a:off x="38100" y="3103133"/>
          <a:ext cx="5715000" cy="2764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4990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77"/>
    </mc:Choice>
    <mc:Fallback xmlns="">
      <p:transition spd="slow" advTm="55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Summary</a:t>
            </a:r>
          </a:p>
        </p:txBody>
      </p:sp>
      <p:pic>
        <p:nvPicPr>
          <p:cNvPr id="221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1447800"/>
            <a:ext cx="8763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i="1" dirty="0">
                <a:cs typeface="Helvetica" pitchFamily="34" charset="0"/>
              </a:rPr>
              <a:t>First</a:t>
            </a:r>
            <a:r>
              <a:rPr lang="en-US" sz="3000" i="1" dirty="0">
                <a:solidFill>
                  <a:srgbClr val="FF0000"/>
                </a:solidFill>
                <a:cs typeface="Helvetica" pitchFamily="34" charset="0"/>
              </a:rPr>
              <a:t> </a:t>
            </a:r>
            <a:r>
              <a:rPr lang="en-US" sz="3000" i="1" dirty="0">
                <a:cs typeface="Helvetica" pitchFamily="34" charset="0"/>
              </a:rPr>
              <a:t>attempt</a:t>
            </a:r>
            <a:r>
              <a:rPr lang="en-US" sz="3000" i="1" dirty="0">
                <a:solidFill>
                  <a:srgbClr val="FF0000"/>
                </a:solidFill>
                <a:cs typeface="Helvetica" pitchFamily="34" charset="0"/>
              </a:rPr>
              <a:t> </a:t>
            </a:r>
            <a:r>
              <a:rPr lang="en-US" sz="3000" dirty="0">
                <a:cs typeface="Helvetica" pitchFamily="34" charset="0"/>
              </a:rPr>
              <a:t>to computationally reproduce layout styles of manga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>
                <a:cs typeface="Helvetica" pitchFamily="34" charset="0"/>
              </a:rPr>
              <a:t>A </a:t>
            </a:r>
            <a:r>
              <a:rPr lang="en-US" sz="3000" i="1" dirty="0">
                <a:cs typeface="Helvetica" pitchFamily="34" charset="0"/>
              </a:rPr>
              <a:t>data-driven</a:t>
            </a:r>
            <a:r>
              <a:rPr lang="en-US" sz="3000" dirty="0">
                <a:cs typeface="Helvetica" pitchFamily="34" charset="0"/>
              </a:rPr>
              <a:t> approach for automatic generation of stylistic manga layout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>
                <a:cs typeface="Helvetica" pitchFamily="34" charset="0"/>
              </a:rPr>
              <a:t>Easy and </a:t>
            </a:r>
            <a:r>
              <a:rPr lang="en-US" sz="3000" i="1" dirty="0">
                <a:cs typeface="Helvetica" pitchFamily="34" charset="0"/>
              </a:rPr>
              <a:t>quick</a:t>
            </a:r>
            <a:r>
              <a:rPr lang="en-US" sz="3000" dirty="0">
                <a:cs typeface="Helvetica" pitchFamily="34" charset="0"/>
              </a:rPr>
              <a:t> production of </a:t>
            </a:r>
            <a:r>
              <a:rPr lang="en-US" sz="3000" i="1" dirty="0">
                <a:cs typeface="Helvetica" pitchFamily="34" charset="0"/>
              </a:rPr>
              <a:t>professional-looking</a:t>
            </a:r>
            <a:r>
              <a:rPr lang="en-US" sz="3000" dirty="0">
                <a:cs typeface="Helvetica" pitchFamily="34" charset="0"/>
              </a:rPr>
              <a:t> and </a:t>
            </a:r>
            <a:r>
              <a:rPr lang="en-US" sz="3000" i="1" dirty="0">
                <a:cs typeface="Helvetica" pitchFamily="34" charset="0"/>
              </a:rPr>
              <a:t>stylistically rich</a:t>
            </a:r>
            <a:r>
              <a:rPr lang="en-US" sz="3000" i="1" dirty="0">
                <a:solidFill>
                  <a:srgbClr val="FF0000"/>
                </a:solidFill>
                <a:cs typeface="Helvetica" pitchFamily="34" charset="0"/>
              </a:rPr>
              <a:t> </a:t>
            </a:r>
            <a:r>
              <a:rPr lang="en-US" sz="3000" dirty="0">
                <a:cs typeface="Helvetica" pitchFamily="34" charset="0"/>
              </a:rPr>
              <a:t>manga layouts </a:t>
            </a:r>
          </a:p>
        </p:txBody>
      </p:sp>
    </p:spTree>
    <p:extLst>
      <p:ext uri="{BB962C8B-B14F-4D97-AF65-F5344CB8AC3E}">
        <p14:creationId xmlns:p14="http://schemas.microsoft.com/office/powerpoint/2010/main" val="38858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68"/>
    </mc:Choice>
    <mc:Fallback xmlns="">
      <p:transition spd="slow" advTm="27168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Limitations &amp; Future Work</a:t>
            </a:r>
          </a:p>
        </p:txBody>
      </p:sp>
      <p:pic>
        <p:nvPicPr>
          <p:cNvPr id="221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1600200"/>
            <a:ext cx="8763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>
                <a:cs typeface="Helvetica" pitchFamily="34" charset="0"/>
              </a:rPr>
              <a:t>Story pacing</a:t>
            </a:r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>
                <a:cs typeface="Helvetica" pitchFamily="34" charset="0"/>
              </a:rPr>
              <a:t>Art composition &amp; balloon placement</a:t>
            </a:r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dirty="0">
                <a:cs typeface="Helvetica" pitchFamily="34" charset="0"/>
              </a:rPr>
              <a:t>Generic framework for other layout problems  </a:t>
            </a:r>
          </a:p>
        </p:txBody>
      </p:sp>
    </p:spTree>
    <p:extLst>
      <p:ext uri="{BB962C8B-B14F-4D97-AF65-F5344CB8AC3E}">
        <p14:creationId xmlns:p14="http://schemas.microsoft.com/office/powerpoint/2010/main" val="219214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04"/>
    </mc:Choice>
    <mc:Fallback xmlns="">
      <p:transition spd="slow" advTm="67904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6329" y="2590800"/>
            <a:ext cx="41376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ln>
                  <a:solidFill>
                    <a:srgbClr val="CC3300"/>
                  </a:solidFill>
                </a:ln>
                <a:solidFill>
                  <a:srgbClr val="CC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34" charset="0"/>
                <a:cs typeface="Helvetica" pitchFamily="34" charset="0"/>
              </a:rPr>
              <a:t>Thanks</a:t>
            </a:r>
            <a:endParaRPr lang="zh-CN" altLang="en-US" sz="8800" b="1" dirty="0">
              <a:ln>
                <a:solidFill>
                  <a:srgbClr val="CC3300"/>
                </a:solidFill>
              </a:ln>
              <a:solidFill>
                <a:srgbClr val="CC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" name="Picture 2" descr="F:\D\SIGGRAPH\2012\Demo\Asia Version\End Image\Results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" y="511629"/>
            <a:ext cx="4239491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122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64"/>
    </mc:Choice>
    <mc:Fallback xmlns="">
      <p:transition spd="slow" advTm="946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Challenge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644" y="1251485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Not a well-studied problem</a:t>
            </a:r>
            <a:endParaRPr lang="en-US" sz="3000" b="1" i="1" dirty="0">
              <a:solidFill>
                <a:srgbClr val="92D050"/>
              </a:solidFill>
              <a:cs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455" y="36576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000" b="1" dirty="0">
                <a:solidFill>
                  <a:srgbClr val="FF0000"/>
                </a:solidFill>
                <a:cs typeface="Helvetica" pitchFamily="34" charset="0"/>
              </a:rPr>
              <a:t>Our solution</a:t>
            </a:r>
            <a:r>
              <a:rPr lang="en-US" sz="3000" b="1" dirty="0">
                <a:cs typeface="Helvetica" pitchFamily="34" charset="0"/>
              </a:rPr>
              <a:t>: data-driven strategy to </a:t>
            </a:r>
            <a:r>
              <a:rPr lang="en-US" sz="3000" b="1" i="1" dirty="0">
                <a:solidFill>
                  <a:srgbClr val="FF0000"/>
                </a:solidFill>
                <a:cs typeface="Helvetica" pitchFamily="34" charset="0"/>
              </a:rPr>
              <a:t>learn</a:t>
            </a:r>
            <a:r>
              <a:rPr lang="en-US" sz="3000" b="1" dirty="0">
                <a:cs typeface="Helvetica" pitchFamily="34" charset="0"/>
              </a:rPr>
              <a:t> stylistic aspects from existing manga pages </a:t>
            </a:r>
            <a:endParaRPr lang="en-US" sz="3000" b="1" i="1" dirty="0">
              <a:solidFill>
                <a:srgbClr val="92D050"/>
              </a:solidFill>
              <a:cs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455" y="2417802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No explicit rules </a:t>
            </a:r>
            <a:endParaRPr lang="en-US" sz="3000" b="1" i="1" dirty="0">
              <a:solidFill>
                <a:srgbClr val="92D050"/>
              </a:solidFill>
              <a:cs typeface="Helvetic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116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Related 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" y="1122402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General layout problem: </a:t>
            </a:r>
            <a:r>
              <a:rPr lang="en-US" sz="3000" b="1" i="1" dirty="0">
                <a:solidFill>
                  <a:srgbClr val="FF0000"/>
                </a:solidFill>
                <a:cs typeface="Helvetica" pitchFamily="34" charset="0"/>
              </a:rPr>
              <a:t>global optimization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398"/>
            <a:ext cx="4465451" cy="263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8" y="2438400"/>
            <a:ext cx="43815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6125" y="5177135"/>
            <a:ext cx="2119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[ Yu et al. 2011]</a:t>
            </a:r>
          </a:p>
        </p:txBody>
      </p:sp>
      <p:sp>
        <p:nvSpPr>
          <p:cNvPr id="4" name="Rectangle 3"/>
          <p:cNvSpPr/>
          <p:nvPr/>
        </p:nvSpPr>
        <p:spPr>
          <a:xfrm>
            <a:off x="5467307" y="5177135"/>
            <a:ext cx="2674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[Merrell et al. 2011]</a:t>
            </a:r>
          </a:p>
        </p:txBody>
      </p:sp>
    </p:spTree>
    <p:extLst>
      <p:ext uri="{BB962C8B-B14F-4D97-AF65-F5344CB8AC3E}">
        <p14:creationId xmlns:p14="http://schemas.microsoft.com/office/powerpoint/2010/main" val="3056086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Related 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" y="1122402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Comic layout: </a:t>
            </a:r>
            <a:r>
              <a:rPr lang="en-US" sz="3000" b="1" i="1" dirty="0">
                <a:solidFill>
                  <a:srgbClr val="FF0000"/>
                </a:solidFill>
                <a:cs typeface="Helvetica" pitchFamily="34" charset="0"/>
              </a:rPr>
              <a:t>heuristic rules or templates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76200" y="1674114"/>
            <a:ext cx="2985386" cy="3888486"/>
            <a:chOff x="62614" y="1674114"/>
            <a:chExt cx="2985386" cy="388848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1674114"/>
              <a:ext cx="2343150" cy="3340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2614" y="5100935"/>
              <a:ext cx="29853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[</a:t>
              </a:r>
              <a:r>
                <a:rPr lang="en-US" sz="2400" dirty="0" err="1"/>
                <a:t>Kurlander</a:t>
              </a:r>
              <a:r>
                <a:rPr lang="en-US" sz="2400" dirty="0"/>
                <a:t> et al. 1996]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67000" y="2206577"/>
            <a:ext cx="3570483" cy="3356023"/>
            <a:chOff x="2667000" y="1751552"/>
            <a:chExt cx="3570483" cy="3356023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751552"/>
              <a:ext cx="3570483" cy="2785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093165" y="4645910"/>
              <a:ext cx="26259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[Shamir et al. 2006]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43389" y="2094675"/>
            <a:ext cx="2779274" cy="3467924"/>
            <a:chOff x="6192941" y="1580141"/>
            <a:chExt cx="2779274" cy="3467924"/>
          </a:xfrm>
        </p:grpSpPr>
        <p:pic>
          <p:nvPicPr>
            <p:cNvPr id="2051" name="Picture 3" descr="C:\Users\abc\Desktop\example0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941" y="1580141"/>
              <a:ext cx="2779274" cy="289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472942" y="4586400"/>
              <a:ext cx="23301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[</a:t>
              </a:r>
              <a:r>
                <a:rPr lang="en-US" sz="2400" dirty="0" err="1"/>
                <a:t>Preu</a:t>
              </a:r>
              <a:r>
                <a:rPr lang="en-US" sz="2400" dirty="0"/>
                <a:t> et al. 2007]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674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Related 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" y="1122402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000" b="1" dirty="0">
                <a:cs typeface="Helvetica" pitchFamily="34" charset="0"/>
              </a:rPr>
              <a:t>Computational Manga</a:t>
            </a:r>
            <a:endParaRPr lang="en-US" sz="3000" b="1" dirty="0">
              <a:solidFill>
                <a:srgbClr val="00B0F0"/>
              </a:solidFill>
              <a:cs typeface="Helvetica" pitchFamily="34" charset="0"/>
            </a:endParaRP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40341" y="1772613"/>
            <a:ext cx="7203180" cy="2517516"/>
            <a:chOff x="-114299" y="1482208"/>
            <a:chExt cx="7203180" cy="2517516"/>
          </a:xfrm>
        </p:grpSpPr>
        <p:pic>
          <p:nvPicPr>
            <p:cNvPr id="16" name="Picture 2" descr="C:\Users\abc\Desktop\Presentation (Oct. 07 2011)\Figs\MangaColorin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100" y="1482208"/>
              <a:ext cx="7126981" cy="2014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-114299" y="3538059"/>
              <a:ext cx="21210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[</a:t>
              </a:r>
              <a:r>
                <a:rPr lang="en-US" sz="2400" dirty="0" err="1"/>
                <a:t>Qu</a:t>
              </a:r>
              <a:r>
                <a:rPr lang="en-US" sz="2400" dirty="0"/>
                <a:t> et al. 2006]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44800" y="3962400"/>
            <a:ext cx="6277863" cy="2508228"/>
            <a:chOff x="3829023" y="3283298"/>
            <a:chExt cx="6277863" cy="2508228"/>
          </a:xfrm>
        </p:grpSpPr>
        <p:pic>
          <p:nvPicPr>
            <p:cNvPr id="17" name="Picture 3" descr="C:\Users\abc\Desktop\Presentation (Oct. 07 2011)\Figs\MangaScreenin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1699" y="3283298"/>
              <a:ext cx="4125187" cy="2462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3829023" y="5329861"/>
              <a:ext cx="21210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[</a:t>
              </a:r>
              <a:r>
                <a:rPr lang="en-US" sz="2400" dirty="0" err="1"/>
                <a:t>Qu</a:t>
              </a:r>
              <a:r>
                <a:rPr lang="en-US" sz="2400" dirty="0"/>
                <a:t> et al. 2008]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972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9"/>
    </mc:Choice>
    <mc:Fallback xmlns="">
      <p:transition spd="slow" advTm="1203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Overview</a:t>
            </a:r>
          </a:p>
        </p:txBody>
      </p:sp>
      <p:pic>
        <p:nvPicPr>
          <p:cNvPr id="23" name="Picture 4" descr="C:\Users\abc\Desktop\SIGGRAPH ASIA 2012\Presentation Slides\Figures\logo_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8" y="1"/>
            <a:ext cx="844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-152400" y="1234440"/>
            <a:ext cx="9250317" cy="4937760"/>
            <a:chOff x="626364" y="895350"/>
            <a:chExt cx="7891272" cy="421231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500934" y="1962150"/>
              <a:ext cx="0" cy="100471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626364" y="2620492"/>
              <a:ext cx="7891272" cy="2487168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800" y="895350"/>
              <a:ext cx="6336792" cy="1161288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607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8"/>
    </mc:Choice>
    <mc:Fallback xmlns="">
      <p:transition spd="slow" advTm="523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2.3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5|4.4|18.3|5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5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9|7.6|1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4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0.1|11|4.9|11.7|33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4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3.6|6.3|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8381</TotalTime>
  <Words>863</Words>
  <Application>Microsoft Office PowerPoint</Application>
  <PresentationFormat>On-screen Show (4:3)</PresentationFormat>
  <Paragraphs>304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Cambria Math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Stylistic Manga Layout</dc:title>
  <dc:creator>CAO Ying</dc:creator>
  <cp:lastModifiedBy>T169348</cp:lastModifiedBy>
  <cp:revision>2717</cp:revision>
  <dcterms:created xsi:type="dcterms:W3CDTF">2006-08-16T00:00:00Z</dcterms:created>
  <dcterms:modified xsi:type="dcterms:W3CDTF">2022-03-05T12:44:53Z</dcterms:modified>
</cp:coreProperties>
</file>